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8" r:id="rId2"/>
    <p:sldId id="659" r:id="rId3"/>
    <p:sldId id="651" r:id="rId4"/>
    <p:sldId id="652" r:id="rId5"/>
    <p:sldId id="653" r:id="rId6"/>
    <p:sldId id="654" r:id="rId7"/>
    <p:sldId id="655" r:id="rId8"/>
    <p:sldId id="414" r:id="rId9"/>
    <p:sldId id="515" r:id="rId10"/>
    <p:sldId id="516" r:id="rId11"/>
    <p:sldId id="657" r:id="rId12"/>
    <p:sldId id="658" r:id="rId13"/>
    <p:sldId id="662" r:id="rId14"/>
    <p:sldId id="567" r:id="rId15"/>
    <p:sldId id="656" r:id="rId16"/>
    <p:sldId id="508" r:id="rId17"/>
    <p:sldId id="571" r:id="rId18"/>
    <p:sldId id="518" r:id="rId19"/>
    <p:sldId id="519" r:id="rId20"/>
    <p:sldId id="569" r:id="rId21"/>
    <p:sldId id="570" r:id="rId22"/>
    <p:sldId id="520" r:id="rId23"/>
    <p:sldId id="517" r:id="rId24"/>
    <p:sldId id="568" r:id="rId25"/>
    <p:sldId id="521" r:id="rId26"/>
    <p:sldId id="572" r:id="rId27"/>
    <p:sldId id="522" r:id="rId28"/>
    <p:sldId id="573" r:id="rId29"/>
    <p:sldId id="574" r:id="rId30"/>
    <p:sldId id="523" r:id="rId31"/>
    <p:sldId id="576" r:id="rId32"/>
    <p:sldId id="577" r:id="rId33"/>
    <p:sldId id="525" r:id="rId34"/>
    <p:sldId id="526" r:id="rId35"/>
    <p:sldId id="578" r:id="rId36"/>
    <p:sldId id="579" r:id="rId37"/>
    <p:sldId id="580" r:id="rId38"/>
    <p:sldId id="581" r:id="rId39"/>
    <p:sldId id="582" r:id="rId40"/>
    <p:sldId id="583" r:id="rId41"/>
    <p:sldId id="584" r:id="rId42"/>
    <p:sldId id="585" r:id="rId43"/>
    <p:sldId id="586" r:id="rId44"/>
    <p:sldId id="589" r:id="rId45"/>
    <p:sldId id="587" r:id="rId46"/>
    <p:sldId id="588" r:id="rId47"/>
    <p:sldId id="590" r:id="rId48"/>
    <p:sldId id="591" r:id="rId49"/>
    <p:sldId id="592" r:id="rId50"/>
    <p:sldId id="593" r:id="rId51"/>
    <p:sldId id="594" r:id="rId52"/>
    <p:sldId id="596" r:id="rId53"/>
    <p:sldId id="597" r:id="rId54"/>
    <p:sldId id="598" r:id="rId55"/>
    <p:sldId id="599" r:id="rId56"/>
    <p:sldId id="600" r:id="rId57"/>
    <p:sldId id="601" r:id="rId58"/>
    <p:sldId id="602" r:id="rId59"/>
    <p:sldId id="603" r:id="rId60"/>
    <p:sldId id="637" r:id="rId61"/>
    <p:sldId id="615" r:id="rId62"/>
    <p:sldId id="616" r:id="rId63"/>
    <p:sldId id="617" r:id="rId64"/>
    <p:sldId id="618" r:id="rId65"/>
    <p:sldId id="619" r:id="rId66"/>
    <p:sldId id="624" r:id="rId67"/>
    <p:sldId id="623" r:id="rId68"/>
    <p:sldId id="638" r:id="rId69"/>
    <p:sldId id="627" r:id="rId70"/>
    <p:sldId id="663" r:id="rId71"/>
    <p:sldId id="628" r:id="rId72"/>
    <p:sldId id="629" r:id="rId73"/>
    <p:sldId id="630" r:id="rId74"/>
    <p:sldId id="631" r:id="rId75"/>
    <p:sldId id="633" r:id="rId76"/>
    <p:sldId id="634" r:id="rId77"/>
    <p:sldId id="639" r:id="rId78"/>
    <p:sldId id="635" r:id="rId79"/>
    <p:sldId id="636" r:id="rId80"/>
    <p:sldId id="664" r:id="rId81"/>
    <p:sldId id="640" r:id="rId82"/>
    <p:sldId id="641" r:id="rId83"/>
    <p:sldId id="642" r:id="rId84"/>
    <p:sldId id="643" r:id="rId85"/>
    <p:sldId id="644" r:id="rId86"/>
    <p:sldId id="645" r:id="rId87"/>
    <p:sldId id="646" r:id="rId88"/>
    <p:sldId id="647" r:id="rId89"/>
    <p:sldId id="648" r:id="rId90"/>
    <p:sldId id="563" r:id="rId91"/>
    <p:sldId id="564" r:id="rId92"/>
    <p:sldId id="565" r:id="rId93"/>
    <p:sldId id="660" r:id="rId94"/>
    <p:sldId id="661" r:id="rId95"/>
    <p:sldId id="265" r:id="rId96"/>
  </p:sldIdLst>
  <p:sldSz cx="9144000" cy="6858000" type="screen4x3"/>
  <p:notesSz cx="6858000" cy="9144000"/>
  <p:defaultTextStyle>
    <a:defPPr>
      <a:defRPr lang="ko-KR"/>
    </a:defPPr>
    <a:lvl1pPr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76" userDrawn="1">
          <p15:clr>
            <a:srgbClr val="A4A3A4"/>
          </p15:clr>
        </p15:guide>
        <p15:guide id="3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F9999"/>
    <a:srgbClr val="FF0000"/>
    <a:srgbClr val="C0C0C0"/>
    <a:srgbClr val="FFFFFF"/>
    <a:srgbClr val="CCFFFF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86298" autoAdjust="0"/>
  </p:normalViewPr>
  <p:slideViewPr>
    <p:cSldViewPr>
      <p:cViewPr>
        <p:scale>
          <a:sx n="150" d="100"/>
          <a:sy n="150" d="100"/>
        </p:scale>
        <p:origin x="1914" y="312"/>
      </p:cViewPr>
      <p:guideLst>
        <p:guide pos="4876"/>
        <p:guide orient="horz" pos="3566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2" d="100"/>
          <a:sy n="112" d="100"/>
        </p:scale>
        <p:origin x="-59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003EA69-A402-4193-9946-A8002E94EA30}" type="datetimeFigureOut">
              <a:rPr lang="ko-KR" altLang="en-US"/>
              <a:pPr>
                <a:defRPr/>
              </a:pPr>
              <a:t>2023-01-30</a:t>
            </a:fld>
            <a:endParaRPr lang="en-US" altLang="ko-KR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F730876-E40E-4C73-8070-4544A136488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320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B3E88B48-5130-40AC-9493-0E9C02FED286}" type="datetimeFigureOut">
              <a:rPr lang="ko-KR" altLang="en-US"/>
              <a:pPr>
                <a:defRPr/>
              </a:pPr>
              <a:t>2023-01-30</a:t>
            </a:fld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CD994A5-ADDC-48B3-870E-8BEAC7D8FD1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4331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A667D-8F64-4DFA-A06B-DCB0CBC5AD4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buFont typeface="Wingdings" panose="05000000000000000000" pitchFamily="2" charset="2"/>
              <a:buChar char="v"/>
              <a:defRPr sz="2400"/>
            </a:lvl1pPr>
            <a:lvl2pPr marL="914400" indent="-4572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Wingdings" panose="05000000000000000000" pitchFamily="2" charset="2"/>
              <a:buChar char="ü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AADAE-D37A-494B-96C0-CA43E888EA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75FA9-A204-4B8C-94F2-48AE3069D4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73888" y="37008"/>
            <a:ext cx="1300361" cy="475259"/>
          </a:xfrm>
          <a:prstGeom prst="rect">
            <a:avLst/>
          </a:prstGeom>
        </p:spPr>
      </p:pic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68313" y="6308725"/>
            <a:ext cx="8207375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600" b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68313" y="1125538"/>
            <a:ext cx="8207375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600" b="0"/>
          </a:p>
        </p:txBody>
      </p:sp>
      <p:sp>
        <p:nvSpPr>
          <p:cNvPr id="1031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27988" y="6337300"/>
            <a:ext cx="7921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6AB0DEC3-A847-4C69-8B34-E5CF26FE68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18488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504" y="6337300"/>
            <a:ext cx="1269694" cy="5007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just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just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kumimoji="1" sz="16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4"/>
          <p:cNvSpPr>
            <a:spLocks noGrp="1"/>
          </p:cNvSpPr>
          <p:nvPr>
            <p:ph type="ctrTitle"/>
          </p:nvPr>
        </p:nvSpPr>
        <p:spPr>
          <a:xfrm>
            <a:off x="685800" y="1700809"/>
            <a:ext cx="7772400" cy="1899642"/>
          </a:xfrm>
        </p:spPr>
        <p:txBody>
          <a:bodyPr/>
          <a:lstStyle/>
          <a:p>
            <a:r>
              <a:rPr lang="en-US" altLang="ko-KR" dirty="0">
                <a:ea typeface="휴먼둥근헤드라인" pitchFamily="18" charset="-127"/>
              </a:rPr>
              <a:t>Spring Boot + </a:t>
            </a:r>
            <a:r>
              <a:rPr lang="en-US" altLang="ko-KR" dirty="0" err="1">
                <a:ea typeface="휴먼둥근헤드라인" pitchFamily="18" charset="-127"/>
              </a:rPr>
              <a:t>myBatis</a:t>
            </a:r>
            <a:br>
              <a:rPr lang="en-US" altLang="ko-KR" dirty="0">
                <a:ea typeface="휴먼둥근헤드라인" pitchFamily="18" charset="-127"/>
              </a:rPr>
            </a:br>
            <a:r>
              <a:rPr lang="en-US" altLang="ko-KR" dirty="0">
                <a:ea typeface="휴먼둥근헤드라인" pitchFamily="18" charset="-127"/>
              </a:rPr>
              <a:t>- </a:t>
            </a:r>
            <a:r>
              <a:rPr lang="ko-KR" altLang="en-US" dirty="0">
                <a:ea typeface="휴먼둥근헤드라인" pitchFamily="18" charset="-127"/>
              </a:rPr>
              <a:t>공지사항 만들기 </a:t>
            </a:r>
            <a:r>
              <a:rPr lang="en-US" altLang="ko-KR" dirty="0">
                <a:ea typeface="휴먼둥근헤드라인" pitchFamily="18" charset="-127"/>
              </a:rPr>
              <a:t>-</a:t>
            </a:r>
            <a:endParaRPr lang="ko-KR" altLang="en-US" dirty="0">
              <a:ea typeface="휴먼둥근헤드라인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8001024" y="6357958"/>
            <a:ext cx="714380" cy="285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1/20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284984"/>
            <a:ext cx="441960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USER_INFO</a:t>
            </a:r>
          </a:p>
          <a:p>
            <a:pPr marL="0" indent="0" algn="l">
              <a:buNone/>
            </a:pP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A78F19-1E35-4DD9-EDFA-B0E8CCD9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6059016" cy="45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2BCCD-61F4-967E-2D63-250589D2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스프링 부트 주요 환경 설정 정의</a:t>
            </a:r>
            <a:endParaRPr lang="en-US" altLang="ko-KR" dirty="0"/>
          </a:p>
          <a:p>
            <a:pPr lvl="1"/>
            <a:r>
              <a:rPr lang="ko-KR" altLang="en-US" dirty="0"/>
              <a:t>웹서버 포트</a:t>
            </a:r>
            <a:r>
              <a:rPr lang="en-US" altLang="ko-KR" dirty="0"/>
              <a:t>, DB</a:t>
            </a:r>
            <a:r>
              <a:rPr lang="ko-KR" altLang="en-US" dirty="0"/>
              <a:t>접속 정보</a:t>
            </a:r>
            <a:r>
              <a:rPr lang="en-US" altLang="ko-KR" dirty="0"/>
              <a:t>,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JSP </a:t>
            </a:r>
            <a:r>
              <a:rPr lang="ko-KR" altLang="en-US" dirty="0"/>
              <a:t>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989BD-3150-E359-8D20-DA7E2F18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45768"/>
            <a:ext cx="2124075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8C7187-15CF-745A-7CBA-093989C3013A}"/>
              </a:ext>
            </a:extLst>
          </p:cNvPr>
          <p:cNvSpPr/>
          <p:nvPr/>
        </p:nvSpPr>
        <p:spPr bwMode="auto">
          <a:xfrm>
            <a:off x="1115616" y="3757936"/>
            <a:ext cx="1465659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오른쪽 화살표 5">
            <a:extLst>
              <a:ext uri="{FF2B5EF4-FFF2-40B4-BE49-F238E27FC236}">
                <a16:creationId xmlns:a16="http://schemas.microsoft.com/office/drawing/2014/main" id="{15C15CC6-E454-4AC1-EDA9-95A1F750C10B}"/>
              </a:ext>
            </a:extLst>
          </p:cNvPr>
          <p:cNvSpPr/>
          <p:nvPr/>
        </p:nvSpPr>
        <p:spPr bwMode="auto">
          <a:xfrm>
            <a:off x="2585086" y="3757935"/>
            <a:ext cx="330730" cy="2160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D1C99-4F71-5B6F-1AC6-FA255CE9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5112568" cy="4481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1BB5C2-6F5C-CE52-5D77-F054866180A2}"/>
              </a:ext>
            </a:extLst>
          </p:cNvPr>
          <p:cNvSpPr/>
          <p:nvPr/>
        </p:nvSpPr>
        <p:spPr bwMode="auto">
          <a:xfrm>
            <a:off x="3059832" y="3253880"/>
            <a:ext cx="4176464" cy="172819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61C3D-B9F6-4E2A-78C5-A1F02B9B0162}"/>
              </a:ext>
            </a:extLst>
          </p:cNvPr>
          <p:cNvSpPr txBox="1"/>
          <p:nvPr/>
        </p:nvSpPr>
        <p:spPr>
          <a:xfrm>
            <a:off x="5868144" y="4185868"/>
            <a:ext cx="223224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MariaDB </a:t>
            </a:r>
            <a:r>
              <a:rPr lang="ko-KR" altLang="en-US" sz="1600" dirty="0"/>
              <a:t>접속 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E682A1-54D6-C884-4649-5A5EB24C3EAC}"/>
              </a:ext>
            </a:extLst>
          </p:cNvPr>
          <p:cNvSpPr/>
          <p:nvPr/>
        </p:nvSpPr>
        <p:spPr bwMode="auto">
          <a:xfrm>
            <a:off x="3059832" y="5126088"/>
            <a:ext cx="4176464" cy="154327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D2E75-679E-588F-FFCE-05BE6AC03258}"/>
              </a:ext>
            </a:extLst>
          </p:cNvPr>
          <p:cNvSpPr txBox="1"/>
          <p:nvPr/>
        </p:nvSpPr>
        <p:spPr>
          <a:xfrm>
            <a:off x="6047012" y="5416649"/>
            <a:ext cx="1667841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myBatis</a:t>
            </a:r>
            <a:r>
              <a:rPr lang="en-US" altLang="ko-KR" sz="1600" dirty="0"/>
              <a:t> </a:t>
            </a:r>
            <a:r>
              <a:rPr lang="ko-KR" altLang="en-US" sz="16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9541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2BCCD-61F4-967E-2D63-250589D2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스프링 부트 주요 환경 설정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794B8-E2C6-DAD4-DCAA-18F0E349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7859216" cy="809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553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순서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2BCCD-61F4-967E-2D63-250589D2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DTO</a:t>
            </a:r>
          </a:p>
          <a:p>
            <a:endParaRPr lang="en-US" altLang="ko-KR" dirty="0"/>
          </a:p>
          <a:p>
            <a:r>
              <a:rPr lang="en-US" altLang="ko-KR" dirty="0"/>
              <a:t>2. Mapper</a:t>
            </a:r>
          </a:p>
          <a:p>
            <a:endParaRPr lang="en-US" altLang="ko-KR" dirty="0"/>
          </a:p>
          <a:p>
            <a:r>
              <a:rPr lang="en-US" altLang="ko-KR" dirty="0"/>
              <a:t>3. Service</a:t>
            </a:r>
          </a:p>
          <a:p>
            <a:endParaRPr lang="en-US" altLang="ko-KR" dirty="0"/>
          </a:p>
          <a:p>
            <a:r>
              <a:rPr lang="en-US" altLang="ko-KR" dirty="0"/>
              <a:t>4. Controller</a:t>
            </a:r>
          </a:p>
          <a:p>
            <a:endParaRPr lang="en-US" altLang="ko-KR" dirty="0"/>
          </a:p>
          <a:p>
            <a:r>
              <a:rPr lang="en-US" altLang="ko-KR" dirty="0"/>
              <a:t>5. HTML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08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DTO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en-US" altLang="ko-KR" dirty="0" err="1"/>
              <a:t>MsgDTO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2BCCD-61F4-967E-2D63-250589D2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Ajax</a:t>
            </a:r>
            <a:r>
              <a:rPr lang="ko-KR" altLang="en-US" dirty="0"/>
              <a:t>로 호출하여 결과를 제공하는 경우 사용</a:t>
            </a:r>
            <a:endParaRPr lang="en-US" altLang="ko-KR" dirty="0"/>
          </a:p>
          <a:p>
            <a:pPr lvl="1"/>
            <a:r>
              <a:rPr lang="ko-KR" altLang="en-US" dirty="0"/>
              <a:t>등록되었습니다</a:t>
            </a:r>
            <a:r>
              <a:rPr lang="en-US" altLang="ko-KR" dirty="0"/>
              <a:t>. </a:t>
            </a:r>
            <a:r>
              <a:rPr lang="ko-KR" altLang="en-US" dirty="0"/>
              <a:t>삭제되었습니다</a:t>
            </a:r>
            <a:r>
              <a:rPr lang="en-US" altLang="ko-KR" dirty="0"/>
              <a:t>. </a:t>
            </a:r>
            <a:r>
              <a:rPr lang="ko-KR" altLang="en-US" dirty="0"/>
              <a:t>메시지를 </a:t>
            </a:r>
            <a:r>
              <a:rPr lang="en-US" altLang="ko-KR" dirty="0"/>
              <a:t>Ajax</a:t>
            </a:r>
            <a:r>
              <a:rPr lang="ko-KR" altLang="en-US" dirty="0"/>
              <a:t>에 전달함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@JsonInclude(JsonInclude.Include.NON_DEFAULT)</a:t>
            </a:r>
          </a:p>
          <a:p>
            <a:pPr lvl="1"/>
            <a:r>
              <a:rPr lang="en-US" altLang="ko-KR" dirty="0"/>
              <a:t>DTO</a:t>
            </a:r>
            <a:r>
              <a:rPr lang="ko-KR" altLang="en-US" dirty="0"/>
              <a:t>를 </a:t>
            </a:r>
            <a:r>
              <a:rPr lang="en-US" altLang="ko-KR" dirty="0"/>
              <a:t>JSON </a:t>
            </a:r>
            <a:r>
              <a:rPr lang="ko-KR" altLang="en-US" dirty="0"/>
              <a:t>형태로 변환할 때</a:t>
            </a:r>
            <a:r>
              <a:rPr lang="en-US" altLang="ko-KR" dirty="0"/>
              <a:t>, </a:t>
            </a:r>
            <a:r>
              <a:rPr lang="ko-KR" altLang="en-US" dirty="0"/>
              <a:t>값이 기본값</a:t>
            </a:r>
            <a:r>
              <a:rPr lang="en-US" altLang="ko-KR" dirty="0"/>
              <a:t>(</a:t>
            </a:r>
            <a:r>
              <a:rPr lang="ko-KR" altLang="en-US" dirty="0" err="1"/>
              <a:t>빈값</a:t>
            </a:r>
            <a:r>
              <a:rPr lang="en-US" altLang="ko-KR" dirty="0"/>
              <a:t>, </a:t>
            </a:r>
            <a:r>
              <a:rPr lang="ko-KR" altLang="en-US" dirty="0" err="1"/>
              <a:t>초기화값</a:t>
            </a:r>
            <a:r>
              <a:rPr lang="en-US" altLang="ko-KR" dirty="0"/>
              <a:t>)</a:t>
            </a:r>
            <a:r>
              <a:rPr lang="ko-KR" altLang="en-US" dirty="0"/>
              <a:t>이 아닌 변수만 </a:t>
            </a:r>
            <a:r>
              <a:rPr lang="en-US" altLang="ko-KR" dirty="0"/>
              <a:t>JSON </a:t>
            </a:r>
            <a:r>
              <a:rPr lang="ko-KR" altLang="en-US" dirty="0"/>
              <a:t>형태로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F88682-071C-DBE1-BB23-C90AFC40E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13"/>
          <a:stretch/>
        </p:blipFill>
        <p:spPr>
          <a:xfrm>
            <a:off x="479471" y="3659742"/>
            <a:ext cx="2352977" cy="208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오른쪽 화살표 5">
            <a:extLst>
              <a:ext uri="{FF2B5EF4-FFF2-40B4-BE49-F238E27FC236}">
                <a16:creationId xmlns:a16="http://schemas.microsoft.com/office/drawing/2014/main" id="{E94531A3-ABE8-8ADE-3F35-DC7932357B56}"/>
              </a:ext>
            </a:extLst>
          </p:cNvPr>
          <p:cNvSpPr/>
          <p:nvPr/>
        </p:nvSpPr>
        <p:spPr bwMode="auto">
          <a:xfrm>
            <a:off x="2854719" y="4319845"/>
            <a:ext cx="504056" cy="2160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A898C-49CB-B864-09B5-4180DC50C463}"/>
              </a:ext>
            </a:extLst>
          </p:cNvPr>
          <p:cNvSpPr/>
          <p:nvPr/>
        </p:nvSpPr>
        <p:spPr bwMode="auto">
          <a:xfrm>
            <a:off x="965584" y="4319846"/>
            <a:ext cx="1889135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90CA1-0452-E164-7931-053CD81A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645024"/>
            <a:ext cx="3327363" cy="28950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1820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DTO </a:t>
            </a:r>
            <a:r>
              <a:rPr lang="ko-KR" altLang="en-US" dirty="0"/>
              <a:t>구현 </a:t>
            </a:r>
            <a:r>
              <a:rPr lang="en-US" altLang="ko-KR" dirty="0"/>
              <a:t>- DB</a:t>
            </a:r>
            <a:r>
              <a:rPr lang="ko-KR" altLang="en-US" dirty="0"/>
              <a:t>와 표기 방법 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D30A0CD-AE4F-0B95-19E6-4F4FD73F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71" y="1196752"/>
            <a:ext cx="8218488" cy="4929188"/>
          </a:xfrm>
        </p:spPr>
        <p:txBody>
          <a:bodyPr/>
          <a:lstStyle/>
          <a:p>
            <a:pPr algn="l"/>
            <a:r>
              <a:rPr lang="ko-KR" altLang="en-US" dirty="0"/>
              <a:t>변수 표기 방법</a:t>
            </a:r>
            <a:endParaRPr lang="en-US" altLang="ko-KR" dirty="0"/>
          </a:p>
          <a:p>
            <a:pPr lvl="1"/>
            <a:r>
              <a:rPr lang="ko-KR" altLang="en-US" dirty="0" err="1"/>
              <a:t>카멜식</a:t>
            </a:r>
            <a:r>
              <a:rPr lang="en-US" altLang="ko-KR" dirty="0"/>
              <a:t>(Camel case)</a:t>
            </a:r>
          </a:p>
          <a:p>
            <a:pPr lvl="2"/>
            <a:r>
              <a:rPr lang="ko-KR" altLang="en-US" dirty="0"/>
              <a:t>원문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컬럼</a:t>
            </a:r>
            <a:r>
              <a:rPr lang="en-US" altLang="ko-KR" dirty="0"/>
              <a:t>): USER_ID</a:t>
            </a:r>
          </a:p>
          <a:p>
            <a:pPr lvl="2"/>
            <a:r>
              <a:rPr lang="ko-KR" altLang="en-US" dirty="0" err="1"/>
              <a:t>카멜식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userId</a:t>
            </a:r>
            <a:endParaRPr lang="en-US" altLang="ko-KR" dirty="0"/>
          </a:p>
          <a:p>
            <a:pPr lvl="1"/>
            <a:endParaRPr lang="en-US" altLang="ko-KR" dirty="0"/>
          </a:p>
          <a:p>
            <a:pPr algn="l"/>
            <a:r>
              <a:rPr lang="ko-KR" altLang="en-US" dirty="0"/>
              <a:t>추후 학습할 </a:t>
            </a:r>
            <a:r>
              <a:rPr lang="en-US" altLang="ko-KR" dirty="0"/>
              <a:t>JPA</a:t>
            </a:r>
            <a:r>
              <a:rPr lang="ko-KR" altLang="en-US" dirty="0"/>
              <a:t>는 </a:t>
            </a:r>
            <a:r>
              <a:rPr lang="ko-KR" altLang="en-US" dirty="0" err="1"/>
              <a:t>카멜식을</a:t>
            </a:r>
            <a:r>
              <a:rPr lang="ko-KR" altLang="en-US" dirty="0"/>
              <a:t> 기본으로 적용하고 있음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 err="1"/>
              <a:t>myBatis</a:t>
            </a:r>
            <a:r>
              <a:rPr lang="en-US" altLang="ko-KR" dirty="0"/>
              <a:t> Frameworks</a:t>
            </a:r>
            <a:r>
              <a:rPr lang="ko-KR" altLang="en-US" dirty="0"/>
              <a:t>는 기본적으로 컬럼명과 </a:t>
            </a:r>
            <a:br>
              <a:rPr lang="en-US" altLang="ko-KR" dirty="0"/>
            </a:br>
            <a:r>
              <a:rPr lang="en-US" altLang="ko-KR" dirty="0"/>
              <a:t>DTO </a:t>
            </a:r>
            <a:r>
              <a:rPr lang="ko-KR" altLang="en-US" dirty="0"/>
              <a:t>변수 표기를 동일하게 하는 것을 원칙으로 함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그러나 본 실습은 </a:t>
            </a:r>
            <a:r>
              <a:rPr lang="en-US" altLang="ko-KR" b="1" dirty="0">
                <a:solidFill>
                  <a:srgbClr val="FF0000"/>
                </a:solidFill>
              </a:rPr>
              <a:t>JPA</a:t>
            </a:r>
            <a:r>
              <a:rPr lang="ko-KR" altLang="en-US" b="1" dirty="0">
                <a:solidFill>
                  <a:srgbClr val="FF0000"/>
                </a:solidFill>
              </a:rPr>
              <a:t> 처럼 </a:t>
            </a:r>
            <a:r>
              <a:rPr lang="ko-KR" altLang="en-US" b="1" dirty="0" err="1">
                <a:solidFill>
                  <a:srgbClr val="FF0000"/>
                </a:solidFill>
              </a:rPr>
              <a:t>카멜식을</a:t>
            </a:r>
            <a:r>
              <a:rPr lang="ko-KR" altLang="en-US" b="1" dirty="0">
                <a:solidFill>
                  <a:srgbClr val="FF0000"/>
                </a:solidFill>
              </a:rPr>
              <a:t> 적용하여 매칭되도록 함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추후 </a:t>
            </a:r>
            <a:r>
              <a:rPr lang="en-US" altLang="ko-KR" b="1" dirty="0">
                <a:solidFill>
                  <a:srgbClr val="FF0000"/>
                </a:solidFill>
              </a:rPr>
              <a:t>JPA</a:t>
            </a:r>
            <a:r>
              <a:rPr lang="ko-KR" altLang="en-US" b="1" dirty="0">
                <a:solidFill>
                  <a:srgbClr val="FF0000"/>
                </a:solidFill>
              </a:rPr>
              <a:t> 실습할 때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</a:rPr>
              <a:t>변수명</a:t>
            </a:r>
            <a:r>
              <a:rPr lang="ko-KR" altLang="en-US" b="1" dirty="0">
                <a:solidFill>
                  <a:srgbClr val="FF0000"/>
                </a:solidFill>
              </a:rPr>
              <a:t> 수정하기에 본 실습부터 수정함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설정은 </a:t>
            </a:r>
            <a:r>
              <a:rPr lang="en-US" altLang="ko-KR" b="1" dirty="0" err="1">
                <a:solidFill>
                  <a:srgbClr val="FF0000"/>
                </a:solidFill>
              </a:rPr>
              <a:t>application.properties</a:t>
            </a:r>
            <a:r>
              <a:rPr lang="ko-KR" altLang="en-US" b="1" dirty="0">
                <a:solidFill>
                  <a:srgbClr val="FF0000"/>
                </a:solidFill>
              </a:rPr>
              <a:t>에 정의함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0E4DE-1C32-326D-D378-9FB33D3F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784404"/>
            <a:ext cx="4457700" cy="485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011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DTO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en-US" altLang="ko-KR" dirty="0" err="1"/>
              <a:t>NoticeDTO</a:t>
            </a:r>
            <a:r>
              <a:rPr lang="ko-KR" altLang="en-US" dirty="0"/>
              <a:t>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D30A0CD-AE4F-0B95-19E6-4F4FD73F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71" y="1196752"/>
            <a:ext cx="8218488" cy="4929188"/>
          </a:xfrm>
        </p:spPr>
        <p:txBody>
          <a:bodyPr/>
          <a:lstStyle/>
          <a:p>
            <a:pPr algn="l"/>
            <a:r>
              <a:rPr lang="en-US" altLang="ko-KR" dirty="0"/>
              <a:t>HTML</a:t>
            </a:r>
            <a:r>
              <a:rPr lang="ko-KR" altLang="en-US" dirty="0"/>
              <a:t>로부터 받은 정보 및 </a:t>
            </a:r>
            <a:r>
              <a:rPr lang="en-US" altLang="ko-KR" dirty="0"/>
              <a:t>DB </a:t>
            </a:r>
            <a:r>
              <a:rPr lang="ko-KR" altLang="en-US" dirty="0"/>
              <a:t>조회 결과를 주고 받기 </a:t>
            </a:r>
            <a:br>
              <a:rPr lang="en-US" altLang="ko-KR" dirty="0"/>
            </a:br>
            <a:r>
              <a:rPr lang="ko-KR" altLang="en-US" dirty="0"/>
              <a:t>위한 역할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F88682-071C-DBE1-BB23-C90AFC40E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92"/>
          <a:stretch/>
        </p:blipFill>
        <p:spPr>
          <a:xfrm>
            <a:off x="479471" y="2204864"/>
            <a:ext cx="2352977" cy="2585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5">
            <a:extLst>
              <a:ext uri="{FF2B5EF4-FFF2-40B4-BE49-F238E27FC236}">
                <a16:creationId xmlns:a16="http://schemas.microsoft.com/office/drawing/2014/main" id="{5D162CF4-0AA9-8580-4129-C6D7ACCE3CC8}"/>
              </a:ext>
            </a:extLst>
          </p:cNvPr>
          <p:cNvSpPr/>
          <p:nvPr/>
        </p:nvSpPr>
        <p:spPr bwMode="auto">
          <a:xfrm>
            <a:off x="2854719" y="3050911"/>
            <a:ext cx="504056" cy="2160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BB7A5D-4655-4E68-816B-D482569FC940}"/>
              </a:ext>
            </a:extLst>
          </p:cNvPr>
          <p:cNvSpPr/>
          <p:nvPr/>
        </p:nvSpPr>
        <p:spPr bwMode="auto">
          <a:xfrm>
            <a:off x="965584" y="3050912"/>
            <a:ext cx="1889135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E3A69-734B-1C2B-9347-1BCEE3E8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23" y="2204864"/>
            <a:ext cx="2646167" cy="4577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A2CFD-0106-BF72-3203-7AD7FA185DF7}"/>
              </a:ext>
            </a:extLst>
          </p:cNvPr>
          <p:cNvSpPr txBox="1"/>
          <p:nvPr/>
        </p:nvSpPr>
        <p:spPr>
          <a:xfrm>
            <a:off x="5756767" y="4516391"/>
            <a:ext cx="2952328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테이블 컬럼명이 아닌 </a:t>
            </a:r>
            <a:endParaRPr lang="en-US" altLang="ko-KR" sz="1600" dirty="0"/>
          </a:p>
          <a:p>
            <a:r>
              <a:rPr lang="ko-KR" altLang="en-US" sz="1600" dirty="0" err="1"/>
              <a:t>카멜식으로</a:t>
            </a:r>
            <a:r>
              <a:rPr lang="ko-KR" altLang="en-US" sz="1600" dirty="0"/>
              <a:t> 변경함</a:t>
            </a:r>
          </a:p>
        </p:txBody>
      </p:sp>
    </p:spTree>
    <p:extLst>
      <p:ext uri="{BB962C8B-B14F-4D97-AF65-F5344CB8AC3E}">
        <p14:creationId xmlns:p14="http://schemas.microsoft.com/office/powerpoint/2010/main" val="425544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38159A4-1B2A-5DB3-1071-F218B8C8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59" y="3215906"/>
            <a:ext cx="2952328" cy="3558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E5F61-6C18-DE35-5C3D-B6A9B752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Mapper</a:t>
            </a:r>
            <a:r>
              <a:rPr lang="ko-KR" altLang="en-US" dirty="0"/>
              <a:t> 인터페이스이 함수와 </a:t>
            </a:r>
            <a:r>
              <a:rPr lang="en-US" altLang="ko-KR" dirty="0"/>
              <a:t>Mapper XML </a:t>
            </a:r>
            <a:r>
              <a:rPr lang="ko-KR" altLang="en-US" dirty="0"/>
              <a:t>파일의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1:1</a:t>
            </a:r>
            <a:r>
              <a:rPr lang="ko-KR" altLang="en-US" dirty="0"/>
              <a:t>매칭됨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SQL 1</a:t>
            </a:r>
            <a:r>
              <a:rPr lang="ko-KR" altLang="en-US" dirty="0"/>
              <a:t>개를 가짐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Mapper </a:t>
            </a:r>
            <a:r>
              <a:rPr lang="ko-KR" altLang="en-US" dirty="0"/>
              <a:t>인터페이스 함수가 </a:t>
            </a:r>
            <a:r>
              <a:rPr lang="en-US" altLang="ko-KR" dirty="0"/>
              <a:t>10</a:t>
            </a:r>
            <a:r>
              <a:rPr lang="ko-KR" altLang="en-US" dirty="0"/>
              <a:t>개이면</a:t>
            </a:r>
            <a:r>
              <a:rPr lang="en-US" altLang="ko-KR" dirty="0"/>
              <a:t>, Mapper XML </a:t>
            </a:r>
            <a:r>
              <a:rPr lang="ko-KR" altLang="en-US" dirty="0"/>
              <a:t>파일의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B657B9-0B78-41A8-58B0-E29636752DAF}"/>
              </a:ext>
            </a:extLst>
          </p:cNvPr>
          <p:cNvSpPr/>
          <p:nvPr/>
        </p:nvSpPr>
        <p:spPr bwMode="auto">
          <a:xfrm>
            <a:off x="827584" y="3583502"/>
            <a:ext cx="2952103" cy="301385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BF783014-7699-997A-C6A1-F412276FF2BE}"/>
              </a:ext>
            </a:extLst>
          </p:cNvPr>
          <p:cNvSpPr/>
          <p:nvPr/>
        </p:nvSpPr>
        <p:spPr bwMode="auto">
          <a:xfrm>
            <a:off x="3948808" y="4899240"/>
            <a:ext cx="623192" cy="21602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D3F29-A0F3-E766-0A5E-86C07BDF4967}"/>
              </a:ext>
            </a:extLst>
          </p:cNvPr>
          <p:cNvSpPr txBox="1"/>
          <p:nvPr/>
        </p:nvSpPr>
        <p:spPr>
          <a:xfrm>
            <a:off x="996256" y="6142219"/>
            <a:ext cx="259305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Mapper </a:t>
            </a:r>
            <a:r>
              <a:rPr lang="ko-KR" altLang="en-US" sz="1600" dirty="0"/>
              <a:t>함수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6</a:t>
            </a:r>
            <a:r>
              <a:rPr lang="ko-KR" altLang="en-US" sz="1600" dirty="0"/>
              <a:t>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6E49AE-103F-F3AB-48B7-E9A57BBB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215906"/>
            <a:ext cx="4011752" cy="355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50F22D-C9E3-944D-A2DD-D6459B81D645}"/>
              </a:ext>
            </a:extLst>
          </p:cNvPr>
          <p:cNvSpPr/>
          <p:nvPr/>
        </p:nvSpPr>
        <p:spPr bwMode="auto">
          <a:xfrm>
            <a:off x="4644008" y="3776092"/>
            <a:ext cx="3960440" cy="269373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F184A-DD31-DCCE-A246-9F9CC2A1DAB4}"/>
              </a:ext>
            </a:extLst>
          </p:cNvPr>
          <p:cNvSpPr txBox="1"/>
          <p:nvPr/>
        </p:nvSpPr>
        <p:spPr>
          <a:xfrm>
            <a:off x="5327700" y="6131867"/>
            <a:ext cx="259305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Mapper XML 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6</a:t>
            </a:r>
            <a:r>
              <a:rPr lang="ko-KR" altLang="en-US" sz="16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064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인터페이스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B6D730-8902-DB66-C383-46691416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2075"/>
            <a:ext cx="2530624" cy="558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6915E1-B675-2D27-8155-0B577E7A69AE}"/>
              </a:ext>
            </a:extLst>
          </p:cNvPr>
          <p:cNvSpPr/>
          <p:nvPr/>
        </p:nvSpPr>
        <p:spPr bwMode="auto">
          <a:xfrm>
            <a:off x="803520" y="4305128"/>
            <a:ext cx="218430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07C0DF-09C9-C080-AADC-F5A5D700CC91}"/>
              </a:ext>
            </a:extLst>
          </p:cNvPr>
          <p:cNvSpPr/>
          <p:nvPr/>
        </p:nvSpPr>
        <p:spPr bwMode="auto">
          <a:xfrm>
            <a:off x="3007869" y="2420822"/>
            <a:ext cx="48401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68983C-1293-AD66-DED4-BA14A1DCAEB9}"/>
              </a:ext>
            </a:extLst>
          </p:cNvPr>
          <p:cNvSpPr/>
          <p:nvPr/>
        </p:nvSpPr>
        <p:spPr bwMode="auto">
          <a:xfrm>
            <a:off x="803520" y="2420822"/>
            <a:ext cx="218430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BE82D5DD-42C0-A218-7A7D-429FCCD2C355}"/>
              </a:ext>
            </a:extLst>
          </p:cNvPr>
          <p:cNvSpPr/>
          <p:nvPr/>
        </p:nvSpPr>
        <p:spPr bwMode="auto">
          <a:xfrm>
            <a:off x="1547664" y="2636846"/>
            <a:ext cx="216024" cy="166828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1F4EE-9C77-168F-9631-2DEEA762C9EC}"/>
              </a:ext>
            </a:extLst>
          </p:cNvPr>
          <p:cNvSpPr txBox="1"/>
          <p:nvPr/>
        </p:nvSpPr>
        <p:spPr>
          <a:xfrm>
            <a:off x="377487" y="3175206"/>
            <a:ext cx="3036369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INoticeMapper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NoticeMapper.xml</a:t>
            </a:r>
            <a:r>
              <a:rPr lang="ko-KR" altLang="en-US" sz="1600" dirty="0"/>
              <a:t>과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039E8-EA8D-E87E-46B9-471F2EEE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222075"/>
            <a:ext cx="3600400" cy="5505263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771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F6831-A3CC-7097-59D6-A7E8B019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2075"/>
            <a:ext cx="2530624" cy="558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29174B-FC67-1628-B5BF-11DA69794798}"/>
              </a:ext>
            </a:extLst>
          </p:cNvPr>
          <p:cNvSpPr/>
          <p:nvPr/>
        </p:nvSpPr>
        <p:spPr bwMode="auto">
          <a:xfrm>
            <a:off x="803520" y="4305128"/>
            <a:ext cx="218430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A7F56BC-9296-AB5E-4C1A-C92864CC5C10}"/>
              </a:ext>
            </a:extLst>
          </p:cNvPr>
          <p:cNvSpPr/>
          <p:nvPr/>
        </p:nvSpPr>
        <p:spPr bwMode="auto">
          <a:xfrm>
            <a:off x="2987824" y="4305128"/>
            <a:ext cx="48401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B39574-3579-1E83-3CCC-5EC2F817768D}"/>
              </a:ext>
            </a:extLst>
          </p:cNvPr>
          <p:cNvSpPr/>
          <p:nvPr/>
        </p:nvSpPr>
        <p:spPr bwMode="auto">
          <a:xfrm>
            <a:off x="803520" y="2420822"/>
            <a:ext cx="218430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위쪽/아래쪽 8">
            <a:extLst>
              <a:ext uri="{FF2B5EF4-FFF2-40B4-BE49-F238E27FC236}">
                <a16:creationId xmlns:a16="http://schemas.microsoft.com/office/drawing/2014/main" id="{C480ADCC-74FC-DA73-0DFB-95C0F7FDA477}"/>
              </a:ext>
            </a:extLst>
          </p:cNvPr>
          <p:cNvSpPr/>
          <p:nvPr/>
        </p:nvSpPr>
        <p:spPr bwMode="auto">
          <a:xfrm>
            <a:off x="1547664" y="2636846"/>
            <a:ext cx="216024" cy="166828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69062-4591-CA1B-FE8A-4C0089E38531}"/>
              </a:ext>
            </a:extLst>
          </p:cNvPr>
          <p:cNvSpPr txBox="1"/>
          <p:nvPr/>
        </p:nvSpPr>
        <p:spPr>
          <a:xfrm>
            <a:off x="377487" y="3175206"/>
            <a:ext cx="3036369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INoticeMapper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NoticeMapper.xml</a:t>
            </a:r>
            <a:r>
              <a:rPr lang="ko-KR" altLang="en-US" sz="1600" dirty="0"/>
              <a:t>과 매핑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2978BA-1192-F5B9-0355-5B78A008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52" y="4171620"/>
            <a:ext cx="5184576" cy="558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FB0267-99E2-6C36-C0DC-D7CD3889FE5C}"/>
              </a:ext>
            </a:extLst>
          </p:cNvPr>
          <p:cNvSpPr txBox="1"/>
          <p:nvPr/>
        </p:nvSpPr>
        <p:spPr>
          <a:xfrm>
            <a:off x="3413856" y="4717066"/>
            <a:ext cx="4974567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NoticeMapper.xml</a:t>
            </a:r>
            <a:r>
              <a:rPr lang="ko-KR" altLang="en-US" sz="1600" dirty="0"/>
              <a:t> 파일 상단에 </a:t>
            </a:r>
            <a:r>
              <a:rPr lang="ko-KR" altLang="en-US" sz="1600" dirty="0" err="1"/>
              <a:t>매핑될</a:t>
            </a:r>
            <a:r>
              <a:rPr lang="ko-KR" altLang="en-US" sz="1600" dirty="0"/>
              <a:t> 자바 인터페이스 파일인 </a:t>
            </a:r>
            <a:r>
              <a:rPr lang="en-US" altLang="ko-KR" sz="1600" dirty="0" err="1"/>
              <a:t>INoticeMapper</a:t>
            </a:r>
            <a:r>
              <a:rPr lang="ko-KR" altLang="en-US" sz="1600" dirty="0"/>
              <a:t>의 전체 경로 설정</a:t>
            </a:r>
          </a:p>
        </p:txBody>
      </p:sp>
    </p:spTree>
    <p:extLst>
      <p:ext uri="{BB962C8B-B14F-4D97-AF65-F5344CB8AC3E}">
        <p14:creationId xmlns:p14="http://schemas.microsoft.com/office/powerpoint/2010/main" val="241457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- </a:t>
            </a:r>
            <a:r>
              <a:rPr lang="ko-KR" altLang="en-US" dirty="0" err="1"/>
              <a:t>탬플릿</a:t>
            </a:r>
            <a:r>
              <a:rPr lang="ko-KR" altLang="en-US" dirty="0"/>
              <a:t>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18F1D-2C8F-849F-E33C-67D3F8FF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1"/>
          <a:stretch/>
        </p:blipFill>
        <p:spPr>
          <a:xfrm>
            <a:off x="448281" y="1196752"/>
            <a:ext cx="6408712" cy="5222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95372-0552-D9CB-FBD4-86237C9D2B6B}"/>
              </a:ext>
            </a:extLst>
          </p:cNvPr>
          <p:cNvSpPr txBox="1"/>
          <p:nvPr/>
        </p:nvSpPr>
        <p:spPr>
          <a:xfrm>
            <a:off x="395536" y="6449246"/>
            <a:ext cx="8352928" cy="3539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https://github.com/Hyeopgeon-Lee/SpringBootOracleTemplate</a:t>
            </a:r>
          </a:p>
        </p:txBody>
      </p:sp>
    </p:spTree>
    <p:extLst>
      <p:ext uri="{BB962C8B-B14F-4D97-AF65-F5344CB8AC3E}">
        <p14:creationId xmlns:p14="http://schemas.microsoft.com/office/powerpoint/2010/main" val="239179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C0B3E0A-0D3E-02BD-F1A9-A19DBD65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39456"/>
            <a:ext cx="4295775" cy="485775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 </a:t>
            </a:r>
            <a:r>
              <a:rPr lang="ko-KR" altLang="en-US" dirty="0"/>
              <a:t>작성법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14CD1-7EF2-60CA-9953-A1644B71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쿼리 </a:t>
            </a:r>
            <a:r>
              <a:rPr lang="en-US" altLang="ko-KR" dirty="0"/>
              <a:t>: </a:t>
            </a:r>
            <a:r>
              <a:rPr lang="ko-KR" altLang="en-US" dirty="0"/>
              <a:t>태그를 </a:t>
            </a:r>
            <a:r>
              <a:rPr lang="en-US" altLang="ko-KR" dirty="0"/>
              <a:t>select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</a:t>
            </a:r>
            <a:r>
              <a:rPr lang="ko-KR" altLang="en-US" dirty="0"/>
              <a:t> 쿼리 </a:t>
            </a:r>
            <a:r>
              <a:rPr lang="en-US" altLang="ko-KR" dirty="0"/>
              <a:t>:</a:t>
            </a:r>
            <a:r>
              <a:rPr lang="ko-KR" altLang="en-US" dirty="0"/>
              <a:t> 태그를 </a:t>
            </a:r>
            <a:r>
              <a:rPr lang="en-US" altLang="ko-KR" dirty="0"/>
              <a:t>Insert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Update</a:t>
            </a:r>
            <a:r>
              <a:rPr lang="ko-KR" altLang="en-US" dirty="0"/>
              <a:t> 쿼리 </a:t>
            </a:r>
            <a:r>
              <a:rPr lang="en-US" altLang="ko-KR" dirty="0"/>
              <a:t>: </a:t>
            </a:r>
            <a:r>
              <a:rPr lang="ko-KR" altLang="en-US" dirty="0"/>
              <a:t>태그를 </a:t>
            </a:r>
            <a:r>
              <a:rPr lang="en-US" altLang="ko-KR" dirty="0"/>
              <a:t>Update 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/>
              <a:t>쿼리 </a:t>
            </a:r>
            <a:r>
              <a:rPr lang="en-US" altLang="ko-KR" dirty="0"/>
              <a:t>:</a:t>
            </a:r>
            <a:r>
              <a:rPr lang="ko-KR" altLang="en-US" dirty="0"/>
              <a:t>태그를 </a:t>
            </a:r>
            <a:r>
              <a:rPr lang="en-US" altLang="ko-KR" dirty="0"/>
              <a:t>Delete 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EDA456-2582-DF6B-1DEB-606011DC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72816"/>
            <a:ext cx="4657725" cy="542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0C305B-31D6-92BE-6648-9BCCC5A9D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499820"/>
            <a:ext cx="52197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B5090F-0F7D-6DDB-2B71-FC0DC47F7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61" y="5666135"/>
            <a:ext cx="4943475" cy="542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5B052C-C1E0-AF47-3FD4-2159F9D5B830}"/>
              </a:ext>
            </a:extLst>
          </p:cNvPr>
          <p:cNvSpPr/>
          <p:nvPr/>
        </p:nvSpPr>
        <p:spPr bwMode="auto">
          <a:xfrm>
            <a:off x="899592" y="2044278"/>
            <a:ext cx="648072" cy="23259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46BF32-46A6-7119-603A-8C85D1A8C26F}"/>
              </a:ext>
            </a:extLst>
          </p:cNvPr>
          <p:cNvSpPr/>
          <p:nvPr/>
        </p:nvSpPr>
        <p:spPr bwMode="auto">
          <a:xfrm>
            <a:off x="899592" y="4766520"/>
            <a:ext cx="648072" cy="23259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F8E22A-0413-C206-BB9C-0E3510295D1D}"/>
              </a:ext>
            </a:extLst>
          </p:cNvPr>
          <p:cNvSpPr/>
          <p:nvPr/>
        </p:nvSpPr>
        <p:spPr bwMode="auto">
          <a:xfrm>
            <a:off x="899592" y="5976466"/>
            <a:ext cx="648072" cy="23259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1E767E-8274-7F4E-7FB8-CB3DB72B81BE}"/>
              </a:ext>
            </a:extLst>
          </p:cNvPr>
          <p:cNvSpPr/>
          <p:nvPr/>
        </p:nvSpPr>
        <p:spPr bwMode="auto">
          <a:xfrm>
            <a:off x="899592" y="3392637"/>
            <a:ext cx="648072" cy="23259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15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 </a:t>
            </a:r>
            <a:r>
              <a:rPr lang="ko-KR" altLang="en-US" dirty="0"/>
              <a:t>작성법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14CD1-7EF2-60CA-9953-A1644B71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parameterType</a:t>
            </a:r>
            <a:r>
              <a:rPr lang="en-US" altLang="ko-KR" dirty="0"/>
              <a:t> : SQL </a:t>
            </a:r>
            <a:r>
              <a:rPr lang="ko-KR" altLang="en-US" dirty="0"/>
              <a:t>중 값을 바인딩하는 경우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DTO</a:t>
            </a:r>
            <a:r>
              <a:rPr lang="ko-KR" altLang="en-US" dirty="0"/>
              <a:t>를 정의함</a:t>
            </a:r>
            <a:endParaRPr lang="en-US" altLang="ko-KR" dirty="0"/>
          </a:p>
          <a:p>
            <a:pPr lvl="1"/>
            <a:r>
              <a:rPr lang="ko-KR" altLang="en-US" dirty="0"/>
              <a:t>사용법 </a:t>
            </a:r>
            <a:r>
              <a:rPr lang="en-US" altLang="ko-KR" dirty="0"/>
              <a:t>: #{DTO 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주의 </a:t>
            </a:r>
            <a:r>
              <a:rPr lang="en-US" altLang="ko-KR" b="1" dirty="0">
                <a:solidFill>
                  <a:srgbClr val="FF0000"/>
                </a:solidFill>
              </a:rPr>
              <a:t>:  SQL</a:t>
            </a:r>
            <a:r>
              <a:rPr lang="ko-KR" altLang="en-US" b="1" dirty="0" err="1">
                <a:solidFill>
                  <a:srgbClr val="FF0000"/>
                </a:solidFill>
              </a:rPr>
              <a:t>인젝션</a:t>
            </a:r>
            <a:r>
              <a:rPr lang="ko-KR" altLang="en-US" b="1" dirty="0">
                <a:solidFill>
                  <a:srgbClr val="FF0000"/>
                </a:solidFill>
              </a:rPr>
              <a:t> 해킹 공격에 취약하기에 </a:t>
            </a:r>
            <a:r>
              <a:rPr lang="en-US" altLang="ko-KR" b="1" dirty="0">
                <a:solidFill>
                  <a:srgbClr val="FF0000"/>
                </a:solidFill>
              </a:rPr>
              <a:t>${DTO </a:t>
            </a:r>
            <a:r>
              <a:rPr lang="ko-KR" altLang="en-US" b="1" dirty="0" err="1">
                <a:solidFill>
                  <a:srgbClr val="FF0000"/>
                </a:solidFill>
              </a:rPr>
              <a:t>변수명</a:t>
            </a:r>
            <a:r>
              <a:rPr lang="en-US" altLang="ko-KR" b="1" dirty="0">
                <a:solidFill>
                  <a:srgbClr val="FF0000"/>
                </a:solidFill>
              </a:rPr>
              <a:t>} </a:t>
            </a:r>
            <a:r>
              <a:rPr lang="ko-KR" altLang="en-US" b="1" dirty="0">
                <a:solidFill>
                  <a:srgbClr val="FF0000"/>
                </a:solidFill>
              </a:rPr>
              <a:t>사용하지 않음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resultType</a:t>
            </a:r>
            <a:r>
              <a:rPr lang="en-US" altLang="ko-KR" dirty="0"/>
              <a:t> : SQL </a:t>
            </a:r>
            <a:r>
              <a:rPr lang="ko-KR" altLang="en-US" dirty="0"/>
              <a:t>결과를 매칭할 객체 정의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DTO</a:t>
            </a:r>
            <a:r>
              <a:rPr lang="ko-KR" altLang="en-US" dirty="0"/>
              <a:t>를 정의함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129648-9B88-2FDB-9662-8C09E0E2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96952"/>
            <a:ext cx="67437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0FCFBE-4950-8ABC-295F-7CD56035795D}"/>
              </a:ext>
            </a:extLst>
          </p:cNvPr>
          <p:cNvSpPr/>
          <p:nvPr/>
        </p:nvSpPr>
        <p:spPr bwMode="auto">
          <a:xfrm>
            <a:off x="3131840" y="3212976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7AE3EA-EC9B-4757-9311-299B2ED6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517232"/>
            <a:ext cx="67437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6D93AA-70BB-FAC1-8EDF-B40D3364ED9F}"/>
              </a:ext>
            </a:extLst>
          </p:cNvPr>
          <p:cNvSpPr/>
          <p:nvPr/>
        </p:nvSpPr>
        <p:spPr bwMode="auto">
          <a:xfrm>
            <a:off x="5364088" y="5762600"/>
            <a:ext cx="213518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ED46EB-07C5-FA62-608B-6EAC0EBA0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03"/>
          <a:stretch/>
        </p:blipFill>
        <p:spPr>
          <a:xfrm>
            <a:off x="7164288" y="3788594"/>
            <a:ext cx="1819275" cy="1541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CA0BDB-47B7-26F9-4D7B-8AA88AED89FD}"/>
              </a:ext>
            </a:extLst>
          </p:cNvPr>
          <p:cNvSpPr/>
          <p:nvPr/>
        </p:nvSpPr>
        <p:spPr bwMode="auto">
          <a:xfrm>
            <a:off x="7674694" y="47844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000F4C-711C-EE09-41D8-CAC52265EEFD}"/>
              </a:ext>
            </a:extLst>
          </p:cNvPr>
          <p:cNvSpPr/>
          <p:nvPr/>
        </p:nvSpPr>
        <p:spPr bwMode="auto">
          <a:xfrm rot="1900371">
            <a:off x="5134834" y="4045092"/>
            <a:ext cx="2628056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FF19F41C-505F-B916-636D-897D1901BC86}"/>
              </a:ext>
            </a:extLst>
          </p:cNvPr>
          <p:cNvSpPr/>
          <p:nvPr/>
        </p:nvSpPr>
        <p:spPr bwMode="auto">
          <a:xfrm rot="2288060">
            <a:off x="7309860" y="4933257"/>
            <a:ext cx="262980" cy="85477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565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E53B473-AA9A-C0E7-06D8-98E6ABC1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32" y="1215553"/>
            <a:ext cx="8255168" cy="50939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 </a:t>
            </a:r>
            <a:r>
              <a:rPr lang="ko-KR" altLang="en-US" dirty="0"/>
              <a:t>전체 코드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2FE925-929B-B0A4-0670-71412C104610}"/>
              </a:ext>
            </a:extLst>
          </p:cNvPr>
          <p:cNvSpPr/>
          <p:nvPr/>
        </p:nvSpPr>
        <p:spPr bwMode="auto">
          <a:xfrm>
            <a:off x="702522" y="2312784"/>
            <a:ext cx="5813694" cy="1632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51F4D-D920-66B6-B65F-90BCE2973DAB}"/>
              </a:ext>
            </a:extLst>
          </p:cNvPr>
          <p:cNvSpPr txBox="1"/>
          <p:nvPr/>
        </p:nvSpPr>
        <p:spPr>
          <a:xfrm>
            <a:off x="3995936" y="3344901"/>
            <a:ext cx="410445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회원정보와 </a:t>
            </a:r>
            <a:r>
              <a:rPr lang="en-US" altLang="ko-KR" sz="1600" dirty="0"/>
              <a:t>JOIN </a:t>
            </a:r>
            <a:r>
              <a:rPr lang="ko-KR" altLang="en-US" sz="1600" dirty="0"/>
              <a:t>통해 사용자명 가져오기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4F31ED-0913-1BB1-C452-1473605B0904}"/>
              </a:ext>
            </a:extLst>
          </p:cNvPr>
          <p:cNvSpPr/>
          <p:nvPr/>
        </p:nvSpPr>
        <p:spPr bwMode="auto">
          <a:xfrm flipV="1">
            <a:off x="1289712" y="5552779"/>
            <a:ext cx="3786344" cy="20100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07761-4A94-ED1D-60B1-4A9ADE179DAD}"/>
              </a:ext>
            </a:extLst>
          </p:cNvPr>
          <p:cNvSpPr txBox="1"/>
          <p:nvPr/>
        </p:nvSpPr>
        <p:spPr>
          <a:xfrm>
            <a:off x="4582344" y="5254397"/>
            <a:ext cx="410445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PK </a:t>
            </a:r>
            <a:r>
              <a:rPr lang="ko-KR" altLang="en-US" sz="1600" dirty="0"/>
              <a:t>생성의 위한 </a:t>
            </a:r>
            <a:r>
              <a:rPr lang="ko-KR" altLang="en-US" sz="1600" dirty="0" err="1"/>
              <a:t>서브쿼리로</a:t>
            </a:r>
            <a:r>
              <a:rPr lang="ko-KR" altLang="en-US" sz="1600" dirty="0"/>
              <a:t> 무조건 외우자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1" name="폭발: 8pt 10">
            <a:extLst>
              <a:ext uri="{FF2B5EF4-FFF2-40B4-BE49-F238E27FC236}">
                <a16:creationId xmlns:a16="http://schemas.microsoft.com/office/drawing/2014/main" id="{003BCD14-F5F4-99C1-069E-62A1FE31F8D9}"/>
              </a:ext>
            </a:extLst>
          </p:cNvPr>
          <p:cNvSpPr/>
          <p:nvPr/>
        </p:nvSpPr>
        <p:spPr bwMode="auto">
          <a:xfrm>
            <a:off x="8506780" y="5056635"/>
            <a:ext cx="360040" cy="328386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E4EB4-BD17-3F0B-47B7-E767BA9DA6FC}"/>
              </a:ext>
            </a:extLst>
          </p:cNvPr>
          <p:cNvSpPr/>
          <p:nvPr/>
        </p:nvSpPr>
        <p:spPr bwMode="auto">
          <a:xfrm>
            <a:off x="431632" y="1783453"/>
            <a:ext cx="4500408" cy="40977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6FBC4-BFBD-9B92-BDC7-94D849025EA7}"/>
              </a:ext>
            </a:extLst>
          </p:cNvPr>
          <p:cNvSpPr txBox="1"/>
          <p:nvPr/>
        </p:nvSpPr>
        <p:spPr>
          <a:xfrm>
            <a:off x="3419872" y="1490637"/>
            <a:ext cx="5463545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NoticeMapper.xml</a:t>
            </a:r>
            <a:r>
              <a:rPr lang="ko-KR" altLang="en-US" sz="1600" dirty="0"/>
              <a:t> 파일 상단에 </a:t>
            </a:r>
            <a:r>
              <a:rPr lang="ko-KR" altLang="en-US" sz="1600" dirty="0" err="1"/>
              <a:t>매핑될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자바 인터페이스 파일인 </a:t>
            </a:r>
            <a:r>
              <a:rPr lang="en-US" altLang="ko-KR" sz="1600" dirty="0" err="1"/>
              <a:t>INoticeMapper</a:t>
            </a:r>
            <a:r>
              <a:rPr lang="ko-KR" altLang="en-US" sz="1600" dirty="0"/>
              <a:t>의 전체 경로 설정</a:t>
            </a:r>
          </a:p>
        </p:txBody>
      </p:sp>
    </p:spTree>
    <p:extLst>
      <p:ext uri="{BB962C8B-B14F-4D97-AF65-F5344CB8AC3E}">
        <p14:creationId xmlns:p14="http://schemas.microsoft.com/office/powerpoint/2010/main" val="2719506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29D2E1-D76F-3FE5-B787-93C3A3D1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470"/>
            <a:ext cx="8229600" cy="3247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 </a:t>
            </a:r>
            <a:r>
              <a:rPr lang="ko-KR" altLang="en-US" dirty="0"/>
              <a:t>전체 코드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274B39-D8A1-AB6C-EFE9-27FD5697E734}"/>
              </a:ext>
            </a:extLst>
          </p:cNvPr>
          <p:cNvSpPr/>
          <p:nvPr/>
        </p:nvSpPr>
        <p:spPr bwMode="auto">
          <a:xfrm>
            <a:off x="2795680" y="3238284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07BB67-515D-82F4-4B01-DDD1AC4900E4}"/>
              </a:ext>
            </a:extLst>
          </p:cNvPr>
          <p:cNvSpPr/>
          <p:nvPr/>
        </p:nvSpPr>
        <p:spPr bwMode="auto">
          <a:xfrm>
            <a:off x="1907704" y="404823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40FEB7A-8507-8B78-72D7-86DC807D7F29}"/>
              </a:ext>
            </a:extLst>
          </p:cNvPr>
          <p:cNvSpPr/>
          <p:nvPr/>
        </p:nvSpPr>
        <p:spPr bwMode="auto">
          <a:xfrm rot="3851128">
            <a:off x="3289598" y="3146378"/>
            <a:ext cx="150057" cy="1170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2CC7B-0D15-9EC7-AD57-9028ADF573D2}"/>
              </a:ext>
            </a:extLst>
          </p:cNvPr>
          <p:cNvSpPr txBox="1"/>
          <p:nvPr/>
        </p:nvSpPr>
        <p:spPr>
          <a:xfrm>
            <a:off x="3612158" y="2968931"/>
            <a:ext cx="410445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Controller</a:t>
            </a:r>
            <a:r>
              <a:rPr lang="ko-KR" altLang="en-US" sz="1600" dirty="0"/>
              <a:t>에서 받은 </a:t>
            </a:r>
            <a:r>
              <a:rPr lang="en-US" altLang="ko-KR" sz="1600" dirty="0" err="1"/>
              <a:t>noticeSeq</a:t>
            </a:r>
            <a:r>
              <a:rPr lang="en-US" altLang="ko-KR" sz="1600" dirty="0"/>
              <a:t> </a:t>
            </a:r>
            <a:r>
              <a:rPr lang="ko-KR" altLang="en-US" sz="1600" dirty="0"/>
              <a:t>값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B46BAD-478F-30BA-2D1E-209362C750D9}"/>
              </a:ext>
            </a:extLst>
          </p:cNvPr>
          <p:cNvSpPr/>
          <p:nvPr/>
        </p:nvSpPr>
        <p:spPr bwMode="auto">
          <a:xfrm>
            <a:off x="2381726" y="1484784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5C967-134C-4E3D-B5CF-E38FC2875537}"/>
              </a:ext>
            </a:extLst>
          </p:cNvPr>
          <p:cNvSpPr txBox="1"/>
          <p:nvPr/>
        </p:nvSpPr>
        <p:spPr>
          <a:xfrm>
            <a:off x="4109918" y="1126312"/>
            <a:ext cx="4777889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쿼리 조회 결과를 </a:t>
            </a:r>
            <a:r>
              <a:rPr lang="en-US" altLang="ko-KR" sz="1600" dirty="0" err="1"/>
              <a:t>NoticeDTO</a:t>
            </a:r>
            <a:r>
              <a:rPr lang="ko-KR" altLang="en-US" sz="1600" dirty="0"/>
              <a:t>의 변수 이름에 맞춰 </a:t>
            </a:r>
            <a:endParaRPr lang="en-US" altLang="ko-KR" sz="1600" dirty="0"/>
          </a:p>
          <a:p>
            <a:r>
              <a:rPr lang="ko-KR" altLang="en-US" sz="1600" dirty="0" err="1"/>
              <a:t>카멜식으로</a:t>
            </a:r>
            <a:r>
              <a:rPr lang="ko-KR" altLang="en-US" sz="1600" dirty="0"/>
              <a:t> 저장함</a:t>
            </a:r>
          </a:p>
        </p:txBody>
      </p:sp>
    </p:spTree>
    <p:extLst>
      <p:ext uri="{BB962C8B-B14F-4D97-AF65-F5344CB8AC3E}">
        <p14:creationId xmlns:p14="http://schemas.microsoft.com/office/powerpoint/2010/main" val="98159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구현 </a:t>
            </a:r>
            <a:r>
              <a:rPr lang="en-US" altLang="ko-KR" dirty="0"/>
              <a:t>– Mapper XML </a:t>
            </a:r>
            <a:r>
              <a:rPr lang="ko-KR" altLang="en-US" dirty="0"/>
              <a:t>전체 코드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85B01-0042-056D-3D62-FCCA8EE85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7"/>
          <a:stretch/>
        </p:blipFill>
        <p:spPr>
          <a:xfrm>
            <a:off x="457200" y="1196752"/>
            <a:ext cx="8200428" cy="39632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2647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4F54CA6-04C5-AC0E-DED5-BCC62EA52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게시판 구현의 핵심 로직들 정의</a:t>
            </a:r>
            <a:endParaRPr lang="en-US" altLang="ko-KR" dirty="0"/>
          </a:p>
          <a:p>
            <a:pPr lvl="1"/>
            <a:r>
              <a:rPr lang="ko-KR" altLang="en-US" dirty="0"/>
              <a:t>인터페이스이며</a:t>
            </a:r>
            <a:r>
              <a:rPr lang="en-US" altLang="ko-KR" dirty="0"/>
              <a:t>, </a:t>
            </a:r>
            <a:r>
              <a:rPr lang="ko-KR" altLang="en-US" dirty="0"/>
              <a:t>함수 내용은 작성하지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A91C6-36E2-A1B8-AFD4-D9759A0D0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06"/>
          <a:stretch/>
        </p:blipFill>
        <p:spPr>
          <a:xfrm>
            <a:off x="457200" y="2276872"/>
            <a:ext cx="2530624" cy="328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8DAD69-50A3-A376-FEA5-9CC6D4BA8A36}"/>
              </a:ext>
            </a:extLst>
          </p:cNvPr>
          <p:cNvSpPr/>
          <p:nvPr/>
        </p:nvSpPr>
        <p:spPr bwMode="auto">
          <a:xfrm>
            <a:off x="754336" y="4195765"/>
            <a:ext cx="2184304" cy="18232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0170B3-F11D-1BB5-3CAA-81A6C8DB33A1}"/>
              </a:ext>
            </a:extLst>
          </p:cNvPr>
          <p:cNvSpPr/>
          <p:nvPr/>
        </p:nvSpPr>
        <p:spPr bwMode="auto">
          <a:xfrm>
            <a:off x="2941216" y="4195765"/>
            <a:ext cx="360040" cy="1823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03027B-ECC0-20EE-4E17-B614B468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76872"/>
            <a:ext cx="4536504" cy="44841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06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E66829-0271-1DCA-12CB-DD2E2E23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8256997" cy="44642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7323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자바코드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B933A4F-6A8C-AFF4-F2EF-C9C49F3B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구현한 </a:t>
            </a:r>
            <a:r>
              <a:rPr lang="en-US" altLang="ko-KR" dirty="0" err="1"/>
              <a:t>INoticeService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 err="1"/>
              <a:t>INoticeService</a:t>
            </a:r>
            <a:r>
              <a:rPr lang="ko-KR" altLang="en-US" dirty="0"/>
              <a:t>에 정의된 함수의 실제 구현 코드 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3172E-F02A-2671-7149-BE622F8E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06"/>
          <a:stretch/>
        </p:blipFill>
        <p:spPr>
          <a:xfrm>
            <a:off x="457200" y="2276872"/>
            <a:ext cx="2530624" cy="328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404C9E-0626-AF84-6D21-6E8F4F742969}"/>
              </a:ext>
            </a:extLst>
          </p:cNvPr>
          <p:cNvSpPr/>
          <p:nvPr/>
        </p:nvSpPr>
        <p:spPr bwMode="auto">
          <a:xfrm>
            <a:off x="754336" y="4195765"/>
            <a:ext cx="2184304" cy="18232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2D3CA0-8248-405C-A898-A73F5A82614E}"/>
              </a:ext>
            </a:extLst>
          </p:cNvPr>
          <p:cNvSpPr/>
          <p:nvPr/>
        </p:nvSpPr>
        <p:spPr bwMode="auto">
          <a:xfrm>
            <a:off x="2941216" y="4195765"/>
            <a:ext cx="360040" cy="1823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9F7932-BEC1-4B2F-C94D-3DE03C8FF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28"/>
          <a:stretch/>
        </p:blipFill>
        <p:spPr>
          <a:xfrm>
            <a:off x="3472693" y="3140968"/>
            <a:ext cx="5202995" cy="18169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4951B4-4F51-AFAB-4AEF-FFA2E73C82DF}"/>
              </a:ext>
            </a:extLst>
          </p:cNvPr>
          <p:cNvSpPr/>
          <p:nvPr/>
        </p:nvSpPr>
        <p:spPr bwMode="auto">
          <a:xfrm>
            <a:off x="5220072" y="3678932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17BFD5-1E1D-7A56-C1D5-C6EB025BF0C6}"/>
              </a:ext>
            </a:extLst>
          </p:cNvPr>
          <p:cNvSpPr txBox="1"/>
          <p:nvPr/>
        </p:nvSpPr>
        <p:spPr>
          <a:xfrm>
            <a:off x="5389731" y="3377311"/>
            <a:ext cx="223224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22653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코드 작성 방법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B933A4F-6A8C-AFF4-F2EF-C9C49F3B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1" dirty="0" err="1">
                <a:solidFill>
                  <a:srgbClr val="FF0000"/>
                </a:solidFill>
              </a:rPr>
              <a:t>INoticeService</a:t>
            </a:r>
            <a:r>
              <a:rPr lang="ko-KR" altLang="en-US" b="1" dirty="0">
                <a:solidFill>
                  <a:srgbClr val="FF0000"/>
                </a:solidFill>
              </a:rPr>
              <a:t>에 정의된 함수의 실제 구현할 때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제발 함수명을 키보드로 입력하지 말자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altLang="ko-KR" dirty="0"/>
              <a:t>IntelliJ</a:t>
            </a:r>
            <a:r>
              <a:rPr lang="ko-KR" altLang="en-US" dirty="0"/>
              <a:t>는 자동완성 기능을 제공함</a:t>
            </a:r>
            <a:endParaRPr lang="en-US" altLang="ko-KR" dirty="0"/>
          </a:p>
          <a:p>
            <a:pPr lvl="2"/>
            <a:r>
              <a:rPr lang="en-US" altLang="ko-KR" dirty="0"/>
              <a:t>[Alt]+ [Insert] </a:t>
            </a:r>
            <a:r>
              <a:rPr lang="ko-KR" altLang="en-US" dirty="0"/>
              <a:t>입력 </a:t>
            </a:r>
            <a:r>
              <a:rPr lang="en-US" altLang="ko-KR" dirty="0"/>
              <a:t>-&gt; Override Method</a:t>
            </a:r>
          </a:p>
          <a:p>
            <a:pPr lvl="1"/>
            <a:endParaRPr lang="en-US" altLang="ko-KR" dirty="0"/>
          </a:p>
          <a:p>
            <a:pPr algn="l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8F80E367-CF4C-2EE4-5924-35898CABE43D}"/>
              </a:ext>
            </a:extLst>
          </p:cNvPr>
          <p:cNvSpPr/>
          <p:nvPr/>
        </p:nvSpPr>
        <p:spPr bwMode="auto">
          <a:xfrm>
            <a:off x="35496" y="1052513"/>
            <a:ext cx="648072" cy="5042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A76CB-7BED-0105-125D-7F9C0BA0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24944"/>
            <a:ext cx="2219635" cy="2343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5CA511-56FD-1470-D7A6-35A940ED7BFC}"/>
              </a:ext>
            </a:extLst>
          </p:cNvPr>
          <p:cNvSpPr/>
          <p:nvPr/>
        </p:nvSpPr>
        <p:spPr bwMode="auto">
          <a:xfrm>
            <a:off x="1331640" y="400506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39FFD0C-1C98-59B5-9744-60CAE6CC79C1}"/>
              </a:ext>
            </a:extLst>
          </p:cNvPr>
          <p:cNvSpPr/>
          <p:nvPr/>
        </p:nvSpPr>
        <p:spPr bwMode="auto">
          <a:xfrm>
            <a:off x="3563888" y="4005064"/>
            <a:ext cx="360040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792CF9-8827-C00D-6EF1-32223542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924944"/>
            <a:ext cx="2448272" cy="37961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5C1AC1-5EEA-E87E-8CC9-AC58415B22C8}"/>
              </a:ext>
            </a:extLst>
          </p:cNvPr>
          <p:cNvSpPr/>
          <p:nvPr/>
        </p:nvSpPr>
        <p:spPr bwMode="auto">
          <a:xfrm>
            <a:off x="4211960" y="4240138"/>
            <a:ext cx="2304256" cy="86409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D1053-B73A-BB5B-6FD3-609D1DC84A2B}"/>
              </a:ext>
            </a:extLst>
          </p:cNvPr>
          <p:cNvSpPr txBox="1"/>
          <p:nvPr/>
        </p:nvSpPr>
        <p:spPr>
          <a:xfrm>
            <a:off x="3851920" y="5157192"/>
            <a:ext cx="2916324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ko-KR" altLang="en-US" sz="1600" dirty="0"/>
              <a:t>에 정의된 함수 </a:t>
            </a:r>
            <a:endParaRPr lang="en-US" altLang="ko-KR" sz="1600" dirty="0"/>
          </a:p>
          <a:p>
            <a:r>
              <a:rPr lang="ko-KR" altLang="en-US" sz="1600" dirty="0"/>
              <a:t>모두 선택</a:t>
            </a:r>
          </a:p>
        </p:txBody>
      </p:sp>
    </p:spTree>
    <p:extLst>
      <p:ext uri="{BB962C8B-B14F-4D97-AF65-F5344CB8AC3E}">
        <p14:creationId xmlns:p14="http://schemas.microsoft.com/office/powerpoint/2010/main" val="4115356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코드 작성 방법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B933A4F-6A8C-AFF4-F2EF-C9C49F3B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자동 완성 기능으로 </a:t>
            </a:r>
            <a:r>
              <a:rPr lang="en-US" altLang="ko-KR" b="1" dirty="0" err="1">
                <a:solidFill>
                  <a:srgbClr val="FF0000"/>
                </a:solidFill>
              </a:rPr>
              <a:t>INoticeService</a:t>
            </a:r>
            <a:r>
              <a:rPr lang="ko-KR" altLang="en-US" b="1" dirty="0">
                <a:solidFill>
                  <a:srgbClr val="FF0000"/>
                </a:solidFill>
              </a:rPr>
              <a:t>에 정의된 함수 자동 작성</a:t>
            </a:r>
            <a:endParaRPr lang="en-US" altLang="ko-KR" dirty="0"/>
          </a:p>
          <a:p>
            <a:pPr algn="l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E2922-F460-F584-9B52-D7304992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5354358" cy="4690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2C7755-CDB5-1642-DD57-419FFA59BCDA}"/>
              </a:ext>
            </a:extLst>
          </p:cNvPr>
          <p:cNvSpPr/>
          <p:nvPr/>
        </p:nvSpPr>
        <p:spPr bwMode="auto">
          <a:xfrm>
            <a:off x="605636" y="3027032"/>
            <a:ext cx="4320480" cy="358641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21416-A1B7-9235-2730-345CA8465A3F}"/>
              </a:ext>
            </a:extLst>
          </p:cNvPr>
          <p:cNvSpPr txBox="1"/>
          <p:nvPr/>
        </p:nvSpPr>
        <p:spPr>
          <a:xfrm>
            <a:off x="4422060" y="4755224"/>
            <a:ext cx="2916324" cy="7940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자동 생성된 함수들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여기에 코드를 작성하자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51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프레임워크</a:t>
            </a:r>
            <a:endParaRPr lang="en-US" altLang="ko-KR" dirty="0"/>
          </a:p>
          <a:p>
            <a:pPr lvl="1"/>
            <a:r>
              <a:rPr lang="en-US" altLang="ko-KR" dirty="0"/>
              <a:t>Spring Boot</a:t>
            </a:r>
          </a:p>
          <a:p>
            <a:pPr lvl="1"/>
            <a:r>
              <a:rPr lang="en-US" altLang="ko-KR" dirty="0" err="1"/>
              <a:t>myBatis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JSP</a:t>
            </a:r>
          </a:p>
          <a:p>
            <a:pPr lvl="1"/>
            <a:endParaRPr lang="en-US" altLang="ko-KR" dirty="0"/>
          </a:p>
          <a:p>
            <a:pPr algn="l"/>
            <a:r>
              <a:rPr lang="en-US" altLang="ko-KR" dirty="0"/>
              <a:t>DB</a:t>
            </a:r>
          </a:p>
          <a:p>
            <a:pPr lvl="1"/>
            <a:r>
              <a:rPr lang="en-US" altLang="ko-KR" dirty="0"/>
              <a:t>MariaDB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en-US" altLang="ko-KR" dirty="0"/>
              <a:t>NOTICE : </a:t>
            </a:r>
            <a:r>
              <a:rPr lang="ko-KR" altLang="en-US" dirty="0"/>
              <a:t>공지사항</a:t>
            </a:r>
            <a:endParaRPr lang="en-US" altLang="ko-KR" dirty="0"/>
          </a:p>
          <a:p>
            <a:pPr lvl="1"/>
            <a:r>
              <a:rPr lang="en-US" altLang="ko-KR" dirty="0"/>
              <a:t>USER_INFO : </a:t>
            </a:r>
            <a:r>
              <a:rPr lang="ko-KR" altLang="en-US" dirty="0"/>
              <a:t>회원정보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56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전체 코드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119E19-1432-C822-77A8-466C9A90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6" y="1268760"/>
            <a:ext cx="8171671" cy="4176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DBFDF4-DA4E-A014-FAAE-B136987C9252}"/>
              </a:ext>
            </a:extLst>
          </p:cNvPr>
          <p:cNvSpPr/>
          <p:nvPr/>
        </p:nvSpPr>
        <p:spPr bwMode="auto">
          <a:xfrm>
            <a:off x="611560" y="4509120"/>
            <a:ext cx="5472608" cy="86409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DC422A-512A-B727-2E77-CA0206FFE5B5}"/>
              </a:ext>
            </a:extLst>
          </p:cNvPr>
          <p:cNvSpPr/>
          <p:nvPr/>
        </p:nvSpPr>
        <p:spPr bwMode="auto">
          <a:xfrm>
            <a:off x="457200" y="3789040"/>
            <a:ext cx="217058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800C5FF-1C8E-E1E4-BAD5-EAE7CE05761C}"/>
              </a:ext>
            </a:extLst>
          </p:cNvPr>
          <p:cNvSpPr/>
          <p:nvPr/>
        </p:nvSpPr>
        <p:spPr bwMode="auto">
          <a:xfrm>
            <a:off x="1043608" y="4005064"/>
            <a:ext cx="216024" cy="12241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620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FF03DA-2971-8CCB-3586-9243809A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026229"/>
            <a:ext cx="7937574" cy="47402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전체 코드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8F3854E-D9D2-422D-BDE4-51B7DFEE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상세보기는 </a:t>
            </a:r>
            <a:r>
              <a:rPr lang="ko-KR" altLang="en-US" dirty="0" err="1"/>
              <a:t>트랙젝션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1"/>
            <a:r>
              <a:rPr lang="ko-KR" altLang="en-US" dirty="0"/>
              <a:t>조회수 증가라는 </a:t>
            </a:r>
            <a:r>
              <a:rPr lang="en-US" altLang="ko-KR" dirty="0"/>
              <a:t>DB </a:t>
            </a:r>
            <a:r>
              <a:rPr lang="ko-KR" altLang="en-US" dirty="0"/>
              <a:t>데이터의 값이 변경됨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F416CC-8B86-709A-D980-62A7517D3C58}"/>
              </a:ext>
            </a:extLst>
          </p:cNvPr>
          <p:cNvSpPr/>
          <p:nvPr/>
        </p:nvSpPr>
        <p:spPr bwMode="auto">
          <a:xfrm>
            <a:off x="418127" y="3933056"/>
            <a:ext cx="1306488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426BE25-B06C-E8A4-734E-95564149F8C3}"/>
              </a:ext>
            </a:extLst>
          </p:cNvPr>
          <p:cNvSpPr/>
          <p:nvPr/>
        </p:nvSpPr>
        <p:spPr bwMode="auto">
          <a:xfrm>
            <a:off x="1741136" y="3921452"/>
            <a:ext cx="2356888" cy="2276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FC649-5F84-7DDC-CE5A-122BAFC189B8}"/>
              </a:ext>
            </a:extLst>
          </p:cNvPr>
          <p:cNvSpPr txBox="1"/>
          <p:nvPr/>
        </p:nvSpPr>
        <p:spPr>
          <a:xfrm>
            <a:off x="4201617" y="2798976"/>
            <a:ext cx="4402831" cy="14342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데이터의 변화</a:t>
            </a:r>
            <a:r>
              <a:rPr lang="en-US" altLang="ko-KR" sz="1600" dirty="0"/>
              <a:t>(</a:t>
            </a:r>
            <a:r>
              <a:rPr lang="ko-KR" altLang="en-US" sz="1600" dirty="0"/>
              <a:t>등록</a:t>
            </a:r>
            <a:r>
              <a:rPr lang="en-US" altLang="ko-KR" sz="1600" dirty="0"/>
              <a:t>, 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r>
              <a:rPr lang="ko-KR" altLang="en-US" sz="1600" dirty="0"/>
              <a:t>가 발생하는 </a:t>
            </a:r>
            <a:br>
              <a:rPr lang="en-US" altLang="ko-KR" sz="1600" dirty="0"/>
            </a:br>
            <a:r>
              <a:rPr lang="ko-KR" altLang="en-US" sz="1600" dirty="0"/>
              <a:t>함수는 반드시 </a:t>
            </a:r>
            <a:r>
              <a:rPr lang="ko-KR" altLang="en-US" sz="1600" dirty="0" err="1"/>
              <a:t>트랜젝션</a:t>
            </a:r>
            <a:r>
              <a:rPr lang="ko-KR" altLang="en-US" sz="1600" dirty="0"/>
              <a:t> 처리가 필요함</a:t>
            </a:r>
            <a:endParaRPr lang="en-US" altLang="ko-KR" sz="1600" dirty="0"/>
          </a:p>
          <a:p>
            <a:r>
              <a:rPr lang="ko-KR" altLang="en-US" sz="1600" dirty="0" err="1"/>
              <a:t>트랜젝션</a:t>
            </a:r>
            <a:r>
              <a:rPr lang="ko-KR" altLang="en-US" sz="1600" dirty="0"/>
              <a:t> 설정으로 </a:t>
            </a:r>
            <a:r>
              <a:rPr lang="en-US" altLang="ko-KR" sz="1600" dirty="0"/>
              <a:t>ACID</a:t>
            </a:r>
            <a:r>
              <a:rPr lang="ko-KR" altLang="en-US" sz="1600" dirty="0"/>
              <a:t>를 적용시켜야 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스프링부트는</a:t>
            </a:r>
            <a:r>
              <a:rPr lang="ko-KR" altLang="en-US" sz="1600" dirty="0"/>
              <a:t> </a:t>
            </a:r>
            <a:r>
              <a:rPr lang="en-US" altLang="ko-KR" sz="1600" dirty="0"/>
              <a:t>@Transactional </a:t>
            </a:r>
            <a:r>
              <a:rPr lang="ko-KR" altLang="en-US" sz="1600" dirty="0" err="1"/>
              <a:t>어노테이션으로</a:t>
            </a:r>
            <a:r>
              <a:rPr lang="ko-KR" altLang="en-US" sz="1600" dirty="0"/>
              <a:t> </a:t>
            </a:r>
            <a:r>
              <a:rPr lang="en-US" altLang="ko-KR" sz="1600" dirty="0"/>
              <a:t>Commit</a:t>
            </a:r>
            <a:r>
              <a:rPr lang="ko-KR" altLang="en-US" sz="1600" dirty="0"/>
              <a:t>과 </a:t>
            </a:r>
            <a:r>
              <a:rPr lang="en-US" altLang="ko-KR" sz="1600" dirty="0"/>
              <a:t>rollback</a:t>
            </a:r>
            <a:r>
              <a:rPr lang="ko-KR" altLang="en-US" sz="1600" dirty="0"/>
              <a:t>을 지원함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A463B1-88CC-CF72-9D50-0A18B500DC5E}"/>
              </a:ext>
            </a:extLst>
          </p:cNvPr>
          <p:cNvSpPr/>
          <p:nvPr/>
        </p:nvSpPr>
        <p:spPr bwMode="auto">
          <a:xfrm>
            <a:off x="704290" y="5013175"/>
            <a:ext cx="3240360" cy="103112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E8102-675F-07D2-835A-0B4B2626D23E}"/>
              </a:ext>
            </a:extLst>
          </p:cNvPr>
          <p:cNvSpPr/>
          <p:nvPr/>
        </p:nvSpPr>
        <p:spPr bwMode="auto">
          <a:xfrm>
            <a:off x="1168222" y="2937887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1E2A7-4071-FED7-5763-61967B04CC9D}"/>
              </a:ext>
            </a:extLst>
          </p:cNvPr>
          <p:cNvSpPr txBox="1"/>
          <p:nvPr/>
        </p:nvSpPr>
        <p:spPr>
          <a:xfrm>
            <a:off x="994710" y="3267418"/>
            <a:ext cx="263826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Mapper </a:t>
            </a:r>
            <a:r>
              <a:rPr lang="ko-KR" altLang="en-US" sz="1600" dirty="0"/>
              <a:t>호출</a:t>
            </a:r>
            <a:r>
              <a:rPr lang="en-US" altLang="ko-KR" sz="1600" dirty="0"/>
              <a:t>(SQL </a:t>
            </a:r>
            <a:r>
              <a:rPr lang="ko-KR" altLang="en-US" sz="1600" dirty="0"/>
              <a:t>호출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AC2F20-1B71-286F-8637-CADBAB533134}"/>
              </a:ext>
            </a:extLst>
          </p:cNvPr>
          <p:cNvSpPr/>
          <p:nvPr/>
        </p:nvSpPr>
        <p:spPr bwMode="auto">
          <a:xfrm>
            <a:off x="1178266" y="6165304"/>
            <a:ext cx="246475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83988-D9DA-DAEB-5F29-5A20CADD94BC}"/>
              </a:ext>
            </a:extLst>
          </p:cNvPr>
          <p:cNvSpPr txBox="1"/>
          <p:nvPr/>
        </p:nvSpPr>
        <p:spPr>
          <a:xfrm>
            <a:off x="1004754" y="6494835"/>
            <a:ext cx="263826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Mapper </a:t>
            </a:r>
            <a:r>
              <a:rPr lang="ko-KR" altLang="en-US" sz="1600" dirty="0"/>
              <a:t>호출</a:t>
            </a:r>
            <a:r>
              <a:rPr lang="en-US" altLang="ko-KR" sz="1600" dirty="0"/>
              <a:t>(SQL </a:t>
            </a:r>
            <a:r>
              <a:rPr lang="ko-KR" altLang="en-US" sz="1600" dirty="0"/>
              <a:t>호출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68CF3-D1EA-C1E1-898B-46048D54AC65}"/>
              </a:ext>
            </a:extLst>
          </p:cNvPr>
          <p:cNvSpPr txBox="1"/>
          <p:nvPr/>
        </p:nvSpPr>
        <p:spPr>
          <a:xfrm>
            <a:off x="3851920" y="5359404"/>
            <a:ext cx="352839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조회수 증가에 따라 </a:t>
            </a:r>
            <a:r>
              <a:rPr lang="ko-KR" altLang="en-US" sz="1600" dirty="0" err="1"/>
              <a:t>트랜젝션</a:t>
            </a:r>
            <a:r>
              <a:rPr lang="ko-KR" altLang="en-US" sz="1600" dirty="0"/>
              <a:t> 필요함</a:t>
            </a:r>
          </a:p>
        </p:txBody>
      </p:sp>
    </p:spTree>
    <p:extLst>
      <p:ext uri="{BB962C8B-B14F-4D97-AF65-F5344CB8AC3E}">
        <p14:creationId xmlns:p14="http://schemas.microsoft.com/office/powerpoint/2010/main" val="2619966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FBA1F2-4FCE-94DC-1B38-4687440E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8" y="1730276"/>
            <a:ext cx="7252792" cy="5089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전체 코드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8F3854E-D9D2-422D-BDE4-51B7DFEE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삭제는 </a:t>
            </a:r>
            <a:r>
              <a:rPr lang="ko-KR" altLang="en-US" dirty="0" err="1"/>
              <a:t>트랙젝션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21A7FF-4AC0-9680-1659-5F1B4FD3E875}"/>
              </a:ext>
            </a:extLst>
          </p:cNvPr>
          <p:cNvSpPr/>
          <p:nvPr/>
        </p:nvSpPr>
        <p:spPr bwMode="auto">
          <a:xfrm>
            <a:off x="683568" y="3304034"/>
            <a:ext cx="1152128" cy="2033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198569-62BA-7449-5103-01588EE097BF}"/>
              </a:ext>
            </a:extLst>
          </p:cNvPr>
          <p:cNvSpPr/>
          <p:nvPr/>
        </p:nvSpPr>
        <p:spPr bwMode="auto">
          <a:xfrm>
            <a:off x="683568" y="1724050"/>
            <a:ext cx="1152128" cy="2033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6C16D8-BB27-47FB-5A82-619F4685D767}"/>
              </a:ext>
            </a:extLst>
          </p:cNvPr>
          <p:cNvSpPr/>
          <p:nvPr/>
        </p:nvSpPr>
        <p:spPr bwMode="auto">
          <a:xfrm>
            <a:off x="683568" y="5013176"/>
            <a:ext cx="1152128" cy="2033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063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구현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C41DA3F-91CF-6BC4-E607-B2936496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JSP</a:t>
            </a:r>
            <a:r>
              <a:rPr lang="ko-KR" altLang="en-US" dirty="0"/>
              <a:t>로부터 입력된 정보를 받아 정보를 가공하고 </a:t>
            </a:r>
            <a:br>
              <a:rPr lang="en-US" altLang="ko-KR" dirty="0"/>
            </a:br>
            <a:r>
              <a:rPr lang="en-US" altLang="ko-KR" dirty="0"/>
              <a:t>Service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Service</a:t>
            </a:r>
            <a:r>
              <a:rPr lang="ko-KR" altLang="en-US" dirty="0"/>
              <a:t>로부터 받은 값을 </a:t>
            </a:r>
            <a:r>
              <a:rPr lang="en-US" altLang="ko-KR" dirty="0"/>
              <a:t>JSP</a:t>
            </a:r>
            <a:r>
              <a:rPr lang="ko-KR" altLang="en-US" dirty="0"/>
              <a:t>로 전달</a:t>
            </a:r>
            <a:endParaRPr lang="en-US" altLang="ko-KR" dirty="0"/>
          </a:p>
          <a:p>
            <a:pPr lvl="1"/>
            <a:r>
              <a:rPr lang="ko-KR" altLang="en-US" dirty="0"/>
              <a:t>전달 방법은 </a:t>
            </a:r>
            <a:r>
              <a:rPr lang="en-US" altLang="ko-KR" dirty="0"/>
              <a:t>model</a:t>
            </a:r>
            <a:r>
              <a:rPr lang="ko-KR" altLang="en-US" dirty="0"/>
              <a:t> 객체를 통해 전달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2673DA-2A43-3823-6F02-4481200CEF2D}"/>
              </a:ext>
            </a:extLst>
          </p:cNvPr>
          <p:cNvSpPr/>
          <p:nvPr/>
        </p:nvSpPr>
        <p:spPr bwMode="auto">
          <a:xfrm>
            <a:off x="6291225" y="5364832"/>
            <a:ext cx="1953183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E238F-D1B7-7258-9281-DDC80929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9" y="3481958"/>
            <a:ext cx="8289879" cy="22528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752A19-AB5F-6AAD-B759-E52DF783C9D9}"/>
              </a:ext>
            </a:extLst>
          </p:cNvPr>
          <p:cNvSpPr/>
          <p:nvPr/>
        </p:nvSpPr>
        <p:spPr bwMode="auto">
          <a:xfrm>
            <a:off x="683568" y="3488308"/>
            <a:ext cx="3960440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3A567-BAA7-0BB2-D94C-E918FCC064C0}"/>
              </a:ext>
            </a:extLst>
          </p:cNvPr>
          <p:cNvSpPr txBox="1"/>
          <p:nvPr/>
        </p:nvSpPr>
        <p:spPr>
          <a:xfrm>
            <a:off x="4499992" y="3619630"/>
            <a:ext cx="302463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 </a:t>
            </a:r>
            <a:r>
              <a:rPr lang="ko-KR" altLang="en-US" sz="1600" dirty="0"/>
              <a:t>파일에 값을 전달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9129A7-2D63-B4B3-23A8-0A2310461C65}"/>
              </a:ext>
            </a:extLst>
          </p:cNvPr>
          <p:cNvSpPr/>
          <p:nvPr/>
        </p:nvSpPr>
        <p:spPr bwMode="auto">
          <a:xfrm>
            <a:off x="683568" y="4560044"/>
            <a:ext cx="3888432" cy="79208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888712-5F29-4C53-0710-6A76781A7807}"/>
              </a:ext>
            </a:extLst>
          </p:cNvPr>
          <p:cNvSpPr/>
          <p:nvPr/>
        </p:nvSpPr>
        <p:spPr bwMode="auto">
          <a:xfrm rot="924021">
            <a:off x="4557634" y="5038777"/>
            <a:ext cx="2043765" cy="2276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BE978-C89E-F3DA-2DBC-F6BE8D66AA58}"/>
              </a:ext>
            </a:extLst>
          </p:cNvPr>
          <p:cNvSpPr txBox="1"/>
          <p:nvPr/>
        </p:nvSpPr>
        <p:spPr>
          <a:xfrm>
            <a:off x="3431850" y="5067743"/>
            <a:ext cx="2448421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값을 전송할 </a:t>
            </a:r>
            <a:r>
              <a:rPr lang="en-US" altLang="ko-KR" sz="1600" dirty="0"/>
              <a:t>JSP </a:t>
            </a:r>
            <a:r>
              <a:rPr lang="ko-KR" altLang="en-US" sz="1600" dirty="0"/>
              <a:t>파일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55377-6B69-3BB2-DA88-8ED5985B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62" y="4191443"/>
            <a:ext cx="19050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6D2BC1-8589-B770-9D35-EB4E6D070608}"/>
              </a:ext>
            </a:extLst>
          </p:cNvPr>
          <p:cNvSpPr/>
          <p:nvPr/>
        </p:nvSpPr>
        <p:spPr bwMode="auto">
          <a:xfrm>
            <a:off x="6682810" y="5283654"/>
            <a:ext cx="1945743" cy="2500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05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31A9C-9843-18EA-B1F4-7395F17D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2075"/>
            <a:ext cx="2530624" cy="558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54B38C-2B5A-6EB1-454F-93ADC929346A}"/>
              </a:ext>
            </a:extLst>
          </p:cNvPr>
          <p:cNvSpPr/>
          <p:nvPr/>
        </p:nvSpPr>
        <p:spPr bwMode="auto">
          <a:xfrm>
            <a:off x="899592" y="155679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57A800-A98E-192C-93A4-6F310D4E4608}"/>
              </a:ext>
            </a:extLst>
          </p:cNvPr>
          <p:cNvSpPr/>
          <p:nvPr/>
        </p:nvSpPr>
        <p:spPr bwMode="auto">
          <a:xfrm>
            <a:off x="2987824" y="1556792"/>
            <a:ext cx="44239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3D284-CDA7-B57E-D7C4-93426CE6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63" y="1222075"/>
            <a:ext cx="3894169" cy="5530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F3213E-0D93-0FBF-2FC8-DA67B5A1321B}"/>
              </a:ext>
            </a:extLst>
          </p:cNvPr>
          <p:cNvSpPr/>
          <p:nvPr/>
        </p:nvSpPr>
        <p:spPr bwMode="auto">
          <a:xfrm>
            <a:off x="3563888" y="6086946"/>
            <a:ext cx="2592290" cy="14401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B90B5-E00F-1DA7-1B79-8AAD95B6FE3A}"/>
              </a:ext>
            </a:extLst>
          </p:cNvPr>
          <p:cNvSpPr txBox="1"/>
          <p:nvPr/>
        </p:nvSpPr>
        <p:spPr>
          <a:xfrm>
            <a:off x="5839684" y="6062160"/>
            <a:ext cx="3251696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/notice</a:t>
            </a:r>
            <a:r>
              <a:rPr lang="ko-KR" altLang="en-US" sz="1600" dirty="0"/>
              <a:t>으로 시작되는 </a:t>
            </a:r>
            <a:r>
              <a:rPr lang="en-US" altLang="ko-KR" sz="1600" dirty="0"/>
              <a:t>URL</a:t>
            </a:r>
            <a:r>
              <a:rPr lang="ko-KR" altLang="en-US" sz="1600" dirty="0"/>
              <a:t>은 </a:t>
            </a:r>
            <a:endParaRPr lang="en-US" altLang="ko-KR" sz="1600" dirty="0"/>
          </a:p>
          <a:p>
            <a:r>
              <a:rPr lang="ko-KR" altLang="en-US" sz="1600" dirty="0"/>
              <a:t>무조건 </a:t>
            </a:r>
            <a:r>
              <a:rPr lang="en-US" altLang="ko-KR" sz="1600" dirty="0" err="1"/>
              <a:t>NoticeController</a:t>
            </a:r>
            <a:r>
              <a:rPr lang="ko-KR" altLang="en-US" sz="1600" dirty="0"/>
              <a:t>에서 처리</a:t>
            </a:r>
          </a:p>
        </p:txBody>
      </p:sp>
    </p:spTree>
    <p:extLst>
      <p:ext uri="{BB962C8B-B14F-4D97-AF65-F5344CB8AC3E}">
        <p14:creationId xmlns:p14="http://schemas.microsoft.com/office/powerpoint/2010/main" val="14609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6A5D44EF-205E-59EE-80D9-B6373D27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@RequiredArgsConstructor</a:t>
            </a:r>
          </a:p>
          <a:p>
            <a:pPr lvl="1"/>
            <a:r>
              <a:rPr lang="en-US" altLang="ko-KR" dirty="0" err="1"/>
              <a:t>noticeService</a:t>
            </a:r>
            <a:r>
              <a:rPr lang="en-US" altLang="ko-KR" dirty="0"/>
              <a:t> </a:t>
            </a:r>
            <a:r>
              <a:rPr lang="ko-KR" altLang="en-US" dirty="0"/>
              <a:t>상수에 메모리 올라온 </a:t>
            </a:r>
            <a:r>
              <a:rPr lang="en-US" altLang="ko-KR" dirty="0" err="1"/>
              <a:t>NoticeService</a:t>
            </a:r>
            <a:r>
              <a:rPr lang="ko-KR" altLang="en-US" dirty="0"/>
              <a:t>를 주입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349B2C-69E6-D744-CE4F-B32D6777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93972"/>
            <a:ext cx="8229600" cy="3223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4633E-8DB7-1372-258A-7708A9907D8A}"/>
              </a:ext>
            </a:extLst>
          </p:cNvPr>
          <p:cNvSpPr/>
          <p:nvPr/>
        </p:nvSpPr>
        <p:spPr bwMode="auto">
          <a:xfrm>
            <a:off x="457200" y="4231838"/>
            <a:ext cx="224259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3EC9F3-21A9-5BF0-02A5-E31D7C2BBE52}"/>
              </a:ext>
            </a:extLst>
          </p:cNvPr>
          <p:cNvSpPr/>
          <p:nvPr/>
        </p:nvSpPr>
        <p:spPr bwMode="auto">
          <a:xfrm>
            <a:off x="683568" y="5030276"/>
            <a:ext cx="6840760" cy="4869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CDF9AF7-9601-0DFD-626B-778E19E427AF}"/>
              </a:ext>
            </a:extLst>
          </p:cNvPr>
          <p:cNvSpPr/>
          <p:nvPr/>
        </p:nvSpPr>
        <p:spPr bwMode="auto">
          <a:xfrm rot="19925428">
            <a:off x="2724174" y="4460663"/>
            <a:ext cx="285893" cy="5913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리스트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89F3F3-142C-3749-2B81-C2334E27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7172"/>
            <a:ext cx="8267521" cy="3394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8197DA-E9DF-B2A5-E95E-9F53FFC01F19}"/>
              </a:ext>
            </a:extLst>
          </p:cNvPr>
          <p:cNvSpPr/>
          <p:nvPr/>
        </p:nvSpPr>
        <p:spPr bwMode="auto">
          <a:xfrm>
            <a:off x="683568" y="4293096"/>
            <a:ext cx="7272808" cy="10081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D170E-15BA-FD35-C1AB-34E89FD7B0EC}"/>
              </a:ext>
            </a:extLst>
          </p:cNvPr>
          <p:cNvSpPr txBox="1"/>
          <p:nvPr/>
        </p:nvSpPr>
        <p:spPr>
          <a:xfrm>
            <a:off x="5940152" y="5156046"/>
            <a:ext cx="2675632" cy="5478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구현하지 않아 </a:t>
            </a:r>
            <a:endParaRPr lang="en-US" altLang="ko-KR" sz="1600" dirty="0"/>
          </a:p>
          <a:p>
            <a:r>
              <a:rPr lang="ko-KR" altLang="en-US" sz="1600" dirty="0"/>
              <a:t>임시로 사용함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22741-35FF-E8A9-BB06-BC00CE154497}"/>
              </a:ext>
            </a:extLst>
          </p:cNvPr>
          <p:cNvSpPr/>
          <p:nvPr/>
        </p:nvSpPr>
        <p:spPr bwMode="auto">
          <a:xfrm>
            <a:off x="2267744" y="314096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B2A7AA-1703-0A43-9A1E-803E3AF0A54B}"/>
              </a:ext>
            </a:extLst>
          </p:cNvPr>
          <p:cNvSpPr/>
          <p:nvPr/>
        </p:nvSpPr>
        <p:spPr bwMode="auto">
          <a:xfrm rot="2233847">
            <a:off x="1841144" y="3173597"/>
            <a:ext cx="268608" cy="20127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26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리스트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C1ECABB-8550-1936-31A2-F8F28355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767735"/>
            <a:ext cx="8207376" cy="4167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32CBD6-A57C-A337-90B0-DEA75EA6D563}"/>
              </a:ext>
            </a:extLst>
          </p:cNvPr>
          <p:cNvSpPr/>
          <p:nvPr/>
        </p:nvSpPr>
        <p:spPr bwMode="auto">
          <a:xfrm>
            <a:off x="683567" y="3844156"/>
            <a:ext cx="5336981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A9B21A7-B067-E9B4-9664-D6082EF917B2}"/>
              </a:ext>
            </a:extLst>
          </p:cNvPr>
          <p:cNvSpPr/>
          <p:nvPr/>
        </p:nvSpPr>
        <p:spPr bwMode="auto">
          <a:xfrm>
            <a:off x="683568" y="1775444"/>
            <a:ext cx="5472608" cy="79074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48DEFFE7-E315-476B-4DDD-3E1C58C53794}"/>
              </a:ext>
            </a:extLst>
          </p:cNvPr>
          <p:cNvSpPr/>
          <p:nvPr/>
        </p:nvSpPr>
        <p:spPr bwMode="auto">
          <a:xfrm>
            <a:off x="3395366" y="4293740"/>
            <a:ext cx="288032" cy="6564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A85589-AB09-F3E2-2219-B42CAF250057}"/>
              </a:ext>
            </a:extLst>
          </p:cNvPr>
          <p:cNvSpPr txBox="1"/>
          <p:nvPr/>
        </p:nvSpPr>
        <p:spPr>
          <a:xfrm>
            <a:off x="3976852" y="1533650"/>
            <a:ext cx="4392488" cy="3016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서비스 호출하여 결과 공지사항 결과 받음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D2B0369-908D-8AD0-61BC-DC7C6915C9AF}"/>
              </a:ext>
            </a:extLst>
          </p:cNvPr>
          <p:cNvSpPr/>
          <p:nvPr/>
        </p:nvSpPr>
        <p:spPr bwMode="auto">
          <a:xfrm rot="1429554">
            <a:off x="4717264" y="5508057"/>
            <a:ext cx="1607717" cy="2616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D76DA7-4F22-E7CE-2B0D-75F4D71E7788}"/>
              </a:ext>
            </a:extLst>
          </p:cNvPr>
          <p:cNvSpPr txBox="1"/>
          <p:nvPr/>
        </p:nvSpPr>
        <p:spPr>
          <a:xfrm>
            <a:off x="4312275" y="5005878"/>
            <a:ext cx="1708274" cy="3016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 </a:t>
            </a:r>
            <a:r>
              <a:rPr lang="ko-KR" altLang="en-US" sz="1600" dirty="0"/>
              <a:t>파일 실행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1B3A78-7A43-7608-84AB-184F07DC128C}"/>
              </a:ext>
            </a:extLst>
          </p:cNvPr>
          <p:cNvSpPr/>
          <p:nvPr/>
        </p:nvSpPr>
        <p:spPr bwMode="auto">
          <a:xfrm>
            <a:off x="691957" y="4950142"/>
            <a:ext cx="4032448" cy="64807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F06701C-DA34-648F-C474-0D835F8B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718794"/>
            <a:ext cx="19050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F740-7262-47C9-AB6A-FDED5BCEBC4A}"/>
              </a:ext>
            </a:extLst>
          </p:cNvPr>
          <p:cNvSpPr/>
          <p:nvPr/>
        </p:nvSpPr>
        <p:spPr bwMode="auto">
          <a:xfrm>
            <a:off x="6372200" y="5862017"/>
            <a:ext cx="1917563" cy="22897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A025559-3F61-FF20-5826-25C8C8D8885C}"/>
              </a:ext>
            </a:extLst>
          </p:cNvPr>
          <p:cNvSpPr/>
          <p:nvPr/>
        </p:nvSpPr>
        <p:spPr bwMode="auto">
          <a:xfrm>
            <a:off x="5436096" y="2584515"/>
            <a:ext cx="288032" cy="12168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D759F-597B-4B64-3CFD-24F5E73CBEE0}"/>
              </a:ext>
            </a:extLst>
          </p:cNvPr>
          <p:cNvSpPr txBox="1"/>
          <p:nvPr/>
        </p:nvSpPr>
        <p:spPr>
          <a:xfrm>
            <a:off x="5521122" y="2810726"/>
            <a:ext cx="3563888" cy="4985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공지사항 결과를 </a:t>
            </a:r>
            <a:r>
              <a:rPr lang="en-US" altLang="ko-KR" sz="1600" dirty="0"/>
              <a:t>JSP </a:t>
            </a:r>
            <a:r>
              <a:rPr lang="ko-KR" altLang="en-US" sz="1600" dirty="0"/>
              <a:t>전달하기 위해 </a:t>
            </a:r>
            <a:br>
              <a:rPr lang="en-US" altLang="ko-KR" sz="1600" dirty="0"/>
            </a:br>
            <a:r>
              <a:rPr lang="en-US" altLang="ko-KR" sz="1600" dirty="0"/>
              <a:t>model </a:t>
            </a:r>
            <a:r>
              <a:rPr lang="ko-KR" altLang="en-US" sz="1600" dirty="0"/>
              <a:t>객체에 추가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67A33D-6E4D-405B-06BF-D1A0683D00D2}"/>
              </a:ext>
            </a:extLst>
          </p:cNvPr>
          <p:cNvSpPr/>
          <p:nvPr/>
        </p:nvSpPr>
        <p:spPr bwMode="auto">
          <a:xfrm>
            <a:off x="683567" y="2708920"/>
            <a:ext cx="4536505" cy="9871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9" name="폭발: 8pt 48">
            <a:extLst>
              <a:ext uri="{FF2B5EF4-FFF2-40B4-BE49-F238E27FC236}">
                <a16:creationId xmlns:a16="http://schemas.microsoft.com/office/drawing/2014/main" id="{9A846EC4-001D-CCAA-A31B-45BB52EB79A7}"/>
              </a:ext>
            </a:extLst>
          </p:cNvPr>
          <p:cNvSpPr/>
          <p:nvPr/>
        </p:nvSpPr>
        <p:spPr bwMode="auto">
          <a:xfrm>
            <a:off x="685409" y="2455178"/>
            <a:ext cx="432048" cy="43204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07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 화면</a:t>
            </a:r>
            <a:endParaRPr lang="en-US" altLang="ko-KR" dirty="0"/>
          </a:p>
          <a:p>
            <a:pPr lvl="1"/>
            <a:r>
              <a:rPr lang="ko-KR" altLang="en-US" dirty="0"/>
              <a:t>단순 공지사항 등록 화면으로 이동이기에 서비스 호출 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6CB00D-6BA0-0285-AF73-4AF67BC8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2204864"/>
            <a:ext cx="8229600" cy="3716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5728B3-B654-CC4D-91B6-FC9B72F6140B}"/>
              </a:ext>
            </a:extLst>
          </p:cNvPr>
          <p:cNvSpPr/>
          <p:nvPr/>
        </p:nvSpPr>
        <p:spPr bwMode="auto">
          <a:xfrm>
            <a:off x="683568" y="5025876"/>
            <a:ext cx="3672408" cy="72008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81CE5C5-A723-5780-E052-C6E15712EDB8}"/>
              </a:ext>
            </a:extLst>
          </p:cNvPr>
          <p:cNvSpPr/>
          <p:nvPr/>
        </p:nvSpPr>
        <p:spPr bwMode="auto">
          <a:xfrm>
            <a:off x="4355976" y="5313908"/>
            <a:ext cx="2016224" cy="2878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E92AE6-0206-6869-8C05-4BBAA4EB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76" y="4005064"/>
            <a:ext cx="19050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ED9F9-0CB6-00FB-B35F-B73B3B724291}"/>
              </a:ext>
            </a:extLst>
          </p:cNvPr>
          <p:cNvSpPr/>
          <p:nvPr/>
        </p:nvSpPr>
        <p:spPr bwMode="auto">
          <a:xfrm>
            <a:off x="6398853" y="5299787"/>
            <a:ext cx="1917563" cy="22897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11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 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공지사항 등록 화면에서 받은 정보를 </a:t>
            </a:r>
            <a:r>
              <a:rPr lang="en-US" altLang="ko-KR" dirty="0"/>
              <a:t>DB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Ajax</a:t>
            </a:r>
            <a:r>
              <a:rPr lang="ko-KR" altLang="en-US" dirty="0"/>
              <a:t>를 통해 값을 전달함</a:t>
            </a:r>
            <a:endParaRPr lang="en-US" altLang="ko-KR" dirty="0"/>
          </a:p>
          <a:p>
            <a:pPr lvl="2"/>
            <a:r>
              <a:rPr lang="en-US" altLang="ko-KR" dirty="0"/>
              <a:t>Ajax</a:t>
            </a:r>
            <a:r>
              <a:rPr lang="ko-KR" altLang="en-US" dirty="0"/>
              <a:t>를 통해 전달받은 값은 </a:t>
            </a:r>
            <a:r>
              <a:rPr lang="en-US" altLang="ko-KR" dirty="0"/>
              <a:t>JSON </a:t>
            </a:r>
            <a:r>
              <a:rPr lang="ko-KR" altLang="en-US" dirty="0"/>
              <a:t>구조로 전달하는 것이 편리함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JSON </a:t>
            </a:r>
            <a:r>
              <a:rPr lang="ko-KR" altLang="en-US" dirty="0">
                <a:solidFill>
                  <a:srgbClr val="FF0000"/>
                </a:solidFill>
              </a:rPr>
              <a:t>구조로 결과를 전달하기 위해 </a:t>
            </a:r>
            <a:r>
              <a:rPr lang="en-US" altLang="ko-KR" dirty="0">
                <a:solidFill>
                  <a:srgbClr val="FF0000"/>
                </a:solidFill>
              </a:rPr>
              <a:t>@ResponseBody </a:t>
            </a:r>
            <a:r>
              <a:rPr lang="ko-KR" altLang="en-US" dirty="0">
                <a:solidFill>
                  <a:srgbClr val="FF0000"/>
                </a:solidFill>
              </a:rPr>
              <a:t>추가함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@ResponseBody</a:t>
            </a:r>
            <a:r>
              <a:rPr lang="ko-KR" altLang="en-US" dirty="0">
                <a:solidFill>
                  <a:srgbClr val="FF0000"/>
                </a:solidFill>
              </a:rPr>
              <a:t>를 추가하면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결과를 </a:t>
            </a:r>
            <a:r>
              <a:rPr lang="en-US" altLang="ko-KR" dirty="0">
                <a:solidFill>
                  <a:srgbClr val="FF0000"/>
                </a:solidFill>
              </a:rPr>
              <a:t>JSON </a:t>
            </a:r>
            <a:r>
              <a:rPr lang="ko-KR" altLang="en-US" dirty="0">
                <a:solidFill>
                  <a:srgbClr val="FF0000"/>
                </a:solidFill>
              </a:rPr>
              <a:t>구조로 쉽게 변환하기 위해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보통 </a:t>
            </a:r>
            <a:r>
              <a:rPr lang="en-US" altLang="ko-KR" dirty="0">
                <a:solidFill>
                  <a:srgbClr val="FF0000"/>
                </a:solidFill>
              </a:rPr>
              <a:t>DTO</a:t>
            </a:r>
            <a:r>
              <a:rPr lang="ko-KR" altLang="en-US" dirty="0">
                <a:solidFill>
                  <a:srgbClr val="FF0000"/>
                </a:solidFill>
              </a:rPr>
              <a:t>를 결과값으로 정의함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DB insert</a:t>
            </a:r>
            <a:r>
              <a:rPr lang="ko-KR" altLang="en-US" dirty="0">
                <a:solidFill>
                  <a:srgbClr val="FF0000"/>
                </a:solidFill>
              </a:rPr>
              <a:t>문 실행 결과는 메시지로 전달함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A9CC5C-29E7-14A9-51F1-375AA675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3920585"/>
            <a:ext cx="5738118" cy="2316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F20754-55CC-9371-6B75-835021D9F896}"/>
              </a:ext>
            </a:extLst>
          </p:cNvPr>
          <p:cNvSpPr/>
          <p:nvPr/>
        </p:nvSpPr>
        <p:spPr bwMode="auto">
          <a:xfrm>
            <a:off x="452140" y="5144721"/>
            <a:ext cx="1159882" cy="2231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9636AB-98B2-3630-B18C-CA8F01898047}"/>
              </a:ext>
            </a:extLst>
          </p:cNvPr>
          <p:cNvSpPr/>
          <p:nvPr/>
        </p:nvSpPr>
        <p:spPr bwMode="auto">
          <a:xfrm>
            <a:off x="958900" y="558924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3F49B4B-15CF-47B6-1C72-A10FEF61557F}"/>
              </a:ext>
            </a:extLst>
          </p:cNvPr>
          <p:cNvSpPr/>
          <p:nvPr/>
        </p:nvSpPr>
        <p:spPr bwMode="auto">
          <a:xfrm>
            <a:off x="958900" y="5367861"/>
            <a:ext cx="156716" cy="22137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1CEA-7BED-9A30-A23E-8379CA0AE394}"/>
              </a:ext>
            </a:extLst>
          </p:cNvPr>
          <p:cNvSpPr txBox="1"/>
          <p:nvPr/>
        </p:nvSpPr>
        <p:spPr>
          <a:xfrm>
            <a:off x="1403648" y="5726907"/>
            <a:ext cx="49685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결과를 </a:t>
            </a:r>
            <a:r>
              <a:rPr lang="en-US" altLang="ko-KR" sz="1600" dirty="0"/>
              <a:t>JSON</a:t>
            </a:r>
            <a:r>
              <a:rPr lang="ko-KR" altLang="en-US" sz="1600" dirty="0"/>
              <a:t> 구조로 만들기 위해 </a:t>
            </a:r>
            <a:r>
              <a:rPr lang="en-US" altLang="ko-KR" sz="1600" dirty="0"/>
              <a:t>DTO</a:t>
            </a:r>
            <a:r>
              <a:rPr lang="ko-KR" altLang="en-US" sz="1600" dirty="0"/>
              <a:t>로 정의함</a:t>
            </a:r>
          </a:p>
        </p:txBody>
      </p:sp>
    </p:spTree>
    <p:extLst>
      <p:ext uri="{BB962C8B-B14F-4D97-AF65-F5344CB8AC3E}">
        <p14:creationId xmlns:p14="http://schemas.microsoft.com/office/powerpoint/2010/main" val="154302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목록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8A783-DCC4-1F84-7597-825678E87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7"/>
          <a:stretch/>
        </p:blipFill>
        <p:spPr>
          <a:xfrm>
            <a:off x="457200" y="1844824"/>
            <a:ext cx="8207376" cy="20626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272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 </a:t>
            </a:r>
            <a:r>
              <a:rPr lang="en-US" altLang="ko-KR" dirty="0"/>
              <a:t>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56F1A-D80D-6C9B-BFD9-070CEBB6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4565"/>
            <a:ext cx="8229600" cy="29239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25A552-84D7-6D66-AD25-61712601330B}"/>
              </a:ext>
            </a:extLst>
          </p:cNvPr>
          <p:cNvSpPr/>
          <p:nvPr/>
        </p:nvSpPr>
        <p:spPr bwMode="auto">
          <a:xfrm>
            <a:off x="457200" y="2996952"/>
            <a:ext cx="116247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407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C600FB-39A8-F7A5-8985-08C798B3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4" y="1687219"/>
            <a:ext cx="8141770" cy="4838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 </a:t>
            </a:r>
            <a:r>
              <a:rPr lang="en-US" altLang="ko-KR" dirty="0"/>
              <a:t>(3)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B4EC09-31AB-711C-CC28-AB2EB1F6CBF5}"/>
              </a:ext>
            </a:extLst>
          </p:cNvPr>
          <p:cNvSpPr/>
          <p:nvPr/>
        </p:nvSpPr>
        <p:spPr bwMode="auto">
          <a:xfrm>
            <a:off x="899592" y="1880920"/>
            <a:ext cx="6264696" cy="124014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72DE-5C1F-5060-2EEC-B567796D4320}"/>
              </a:ext>
            </a:extLst>
          </p:cNvPr>
          <p:cNvSpPr txBox="1"/>
          <p:nvPr/>
        </p:nvSpPr>
        <p:spPr>
          <a:xfrm>
            <a:off x="2411760" y="1687219"/>
            <a:ext cx="49685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로 전달된 값들 </a:t>
            </a:r>
            <a:r>
              <a:rPr lang="en-US" altLang="ko-KR" sz="1600" dirty="0"/>
              <a:t>Controller</a:t>
            </a:r>
            <a:r>
              <a:rPr lang="ko-KR" altLang="en-US" sz="1600" dirty="0"/>
              <a:t>에서 받기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CABEB3-3402-9BF3-20FF-CACA54D9A9F8}"/>
              </a:ext>
            </a:extLst>
          </p:cNvPr>
          <p:cNvSpPr/>
          <p:nvPr/>
        </p:nvSpPr>
        <p:spPr bwMode="auto">
          <a:xfrm>
            <a:off x="755576" y="3429000"/>
            <a:ext cx="6552728" cy="169253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CBFEDA4-BF11-D001-DE0E-D3992244E1BA}"/>
              </a:ext>
            </a:extLst>
          </p:cNvPr>
          <p:cNvSpPr/>
          <p:nvPr/>
        </p:nvSpPr>
        <p:spPr bwMode="auto">
          <a:xfrm>
            <a:off x="1763688" y="3138300"/>
            <a:ext cx="216024" cy="11775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288DE-1700-63F5-F3AF-9C23141E881D}"/>
              </a:ext>
            </a:extLst>
          </p:cNvPr>
          <p:cNvSpPr txBox="1"/>
          <p:nvPr/>
        </p:nvSpPr>
        <p:spPr>
          <a:xfrm>
            <a:off x="3790628" y="4718350"/>
            <a:ext cx="49685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Ajax</a:t>
            </a:r>
            <a:r>
              <a:rPr lang="ko-KR" altLang="en-US" sz="1600" dirty="0">
                <a:solidFill>
                  <a:srgbClr val="FF0000"/>
                </a:solidFill>
              </a:rPr>
              <a:t>로 전달된 값들 잘 받았는지 로그 찍기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폭발: 8pt 12">
            <a:extLst>
              <a:ext uri="{FF2B5EF4-FFF2-40B4-BE49-F238E27FC236}">
                <a16:creationId xmlns:a16="http://schemas.microsoft.com/office/drawing/2014/main" id="{8DF43CEC-6526-510C-632A-5ECC5CB7B139}"/>
              </a:ext>
            </a:extLst>
          </p:cNvPr>
          <p:cNvSpPr/>
          <p:nvPr/>
        </p:nvSpPr>
        <p:spPr bwMode="auto">
          <a:xfrm>
            <a:off x="457200" y="3270949"/>
            <a:ext cx="504056" cy="5042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AB1F04-EDEE-81CE-C670-A855E1F7BE29}"/>
              </a:ext>
            </a:extLst>
          </p:cNvPr>
          <p:cNvSpPr/>
          <p:nvPr/>
        </p:nvSpPr>
        <p:spPr bwMode="auto">
          <a:xfrm>
            <a:off x="755576" y="5219426"/>
            <a:ext cx="3528392" cy="141622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13E10BE-EC86-175A-04CF-C5841FF830BE}"/>
              </a:ext>
            </a:extLst>
          </p:cNvPr>
          <p:cNvSpPr/>
          <p:nvPr/>
        </p:nvSpPr>
        <p:spPr bwMode="auto">
          <a:xfrm>
            <a:off x="1763688" y="5132474"/>
            <a:ext cx="216024" cy="2324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9D044-BA89-D0C6-5198-89EC2B2B10A1}"/>
              </a:ext>
            </a:extLst>
          </p:cNvPr>
          <p:cNvSpPr txBox="1"/>
          <p:nvPr/>
        </p:nvSpPr>
        <p:spPr>
          <a:xfrm>
            <a:off x="3275856" y="5935502"/>
            <a:ext cx="4392488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로 전달된 값들 </a:t>
            </a:r>
            <a:r>
              <a:rPr lang="en-US" altLang="ko-KR" sz="1600" dirty="0"/>
              <a:t>Service</a:t>
            </a:r>
            <a:r>
              <a:rPr lang="ko-KR" altLang="en-US" sz="1600" dirty="0"/>
              <a:t>에 전달하기 위해 </a:t>
            </a:r>
            <a:br>
              <a:rPr lang="en-US" altLang="ko-KR" sz="1600" dirty="0"/>
            </a:br>
            <a:r>
              <a:rPr lang="en-US" altLang="ko-KR" sz="1600" dirty="0"/>
              <a:t>DTO </a:t>
            </a:r>
            <a:r>
              <a:rPr lang="ko-KR" altLang="en-US" sz="1600" dirty="0"/>
              <a:t>객체를 생성하여 값을 넣기</a:t>
            </a:r>
          </a:p>
        </p:txBody>
      </p:sp>
    </p:spTree>
    <p:extLst>
      <p:ext uri="{BB962C8B-B14F-4D97-AF65-F5344CB8AC3E}">
        <p14:creationId xmlns:p14="http://schemas.microsoft.com/office/powerpoint/2010/main" val="2982273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등록 </a:t>
            </a:r>
            <a:r>
              <a:rPr lang="en-US" altLang="ko-KR" dirty="0"/>
              <a:t>(4)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D4D4A-17FE-A4AE-6D5A-BF7D4DE1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147248" cy="4989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9FB062-3ED6-E8A0-0895-E39489809A74}"/>
              </a:ext>
            </a:extLst>
          </p:cNvPr>
          <p:cNvSpPr/>
          <p:nvPr/>
        </p:nvSpPr>
        <p:spPr bwMode="auto">
          <a:xfrm>
            <a:off x="971600" y="1844824"/>
            <a:ext cx="3096344" cy="79208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E6FC18-3075-505A-8518-DB07FA6A7BC5}"/>
              </a:ext>
            </a:extLst>
          </p:cNvPr>
          <p:cNvSpPr/>
          <p:nvPr/>
        </p:nvSpPr>
        <p:spPr bwMode="auto">
          <a:xfrm>
            <a:off x="971600" y="2781374"/>
            <a:ext cx="3096344" cy="50338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CE795-B709-2B92-95E5-41FC9251D942}"/>
              </a:ext>
            </a:extLst>
          </p:cNvPr>
          <p:cNvSpPr txBox="1"/>
          <p:nvPr/>
        </p:nvSpPr>
        <p:spPr>
          <a:xfrm>
            <a:off x="3904580" y="2777556"/>
            <a:ext cx="4570412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서비스 호출이 정상적이면</a:t>
            </a:r>
            <a:r>
              <a:rPr lang="en-US" altLang="ko-KR" sz="1600" dirty="0"/>
              <a:t>, “</a:t>
            </a:r>
            <a:r>
              <a:rPr lang="ko-KR" altLang="en-US" sz="1600" dirty="0"/>
              <a:t>등록되었습니다</a:t>
            </a:r>
            <a:r>
              <a:rPr lang="en-US" altLang="ko-KR" sz="1600" dirty="0"/>
              <a:t>.” </a:t>
            </a:r>
            <a:r>
              <a:rPr lang="ko-KR" altLang="en-US" sz="1600" dirty="0"/>
              <a:t>메시지 전달하기 위해 문자열 저장하기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061F3-EB17-286C-5600-A77FB22639A1}"/>
              </a:ext>
            </a:extLst>
          </p:cNvPr>
          <p:cNvSpPr/>
          <p:nvPr/>
        </p:nvSpPr>
        <p:spPr bwMode="auto">
          <a:xfrm>
            <a:off x="971600" y="3717032"/>
            <a:ext cx="3096344" cy="10081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4548D-4B7F-1DCD-D6F5-6322440D73EB}"/>
              </a:ext>
            </a:extLst>
          </p:cNvPr>
          <p:cNvSpPr txBox="1"/>
          <p:nvPr/>
        </p:nvSpPr>
        <p:spPr>
          <a:xfrm>
            <a:off x="2699792" y="4362826"/>
            <a:ext cx="6336704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catch </a:t>
            </a:r>
            <a:r>
              <a:rPr lang="ko-KR" altLang="en-US" sz="1600" dirty="0"/>
              <a:t>구문은 서비스 호출 중</a:t>
            </a:r>
            <a:r>
              <a:rPr lang="en-US" altLang="ko-KR" sz="1600" dirty="0"/>
              <a:t> </a:t>
            </a:r>
            <a:r>
              <a:rPr lang="ko-KR" altLang="en-US" sz="1600" dirty="0"/>
              <a:t>오류가 발생되면 실행되기에</a:t>
            </a:r>
            <a:r>
              <a:rPr lang="en-US" altLang="ko-KR" sz="1600" dirty="0"/>
              <a:t> “</a:t>
            </a:r>
            <a:r>
              <a:rPr lang="ko-KR" altLang="en-US" sz="1600" dirty="0"/>
              <a:t>실패했습니다</a:t>
            </a:r>
            <a:r>
              <a:rPr lang="en-US" altLang="ko-KR" sz="1600" dirty="0"/>
              <a:t>.” </a:t>
            </a:r>
            <a:r>
              <a:rPr lang="ko-KR" altLang="en-US" sz="1600" dirty="0"/>
              <a:t>메시지 전달하기 위해 문자열 저장하기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8608D3-BF7C-4448-08D4-0FC2DDB56562}"/>
              </a:ext>
            </a:extLst>
          </p:cNvPr>
          <p:cNvSpPr/>
          <p:nvPr/>
        </p:nvSpPr>
        <p:spPr bwMode="auto">
          <a:xfrm>
            <a:off x="971600" y="5013176"/>
            <a:ext cx="4536504" cy="1080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E91D6-76A9-53BD-BD18-FE161E5CF8A9}"/>
              </a:ext>
            </a:extLst>
          </p:cNvPr>
          <p:cNvSpPr txBox="1"/>
          <p:nvPr/>
        </p:nvSpPr>
        <p:spPr>
          <a:xfrm>
            <a:off x="2632696" y="5091430"/>
            <a:ext cx="460851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문자열을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변경하기 위해 </a:t>
            </a:r>
            <a:endParaRPr lang="en-US" altLang="ko-KR" sz="1600" dirty="0"/>
          </a:p>
          <a:p>
            <a:r>
              <a:rPr lang="en-US" altLang="ko-KR" sz="1600" dirty="0" err="1"/>
              <a:t>MsgDTO</a:t>
            </a:r>
            <a:r>
              <a:rPr lang="ko-KR" altLang="en-US" sz="1600" dirty="0"/>
              <a:t> 객체를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메시지를 저장하기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4AB82E-DC46-193E-3D83-FF3B81ABDBA6}"/>
              </a:ext>
            </a:extLst>
          </p:cNvPr>
          <p:cNvSpPr/>
          <p:nvPr/>
        </p:nvSpPr>
        <p:spPr bwMode="auto">
          <a:xfrm>
            <a:off x="669008" y="6381328"/>
            <a:ext cx="138271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4EE416-FE35-57C0-8450-04931741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44" y="1227589"/>
            <a:ext cx="3312368" cy="1173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A7759C-A62C-8B3A-FBAA-73DA87FCE389}"/>
              </a:ext>
            </a:extLst>
          </p:cNvPr>
          <p:cNvSpPr txBox="1"/>
          <p:nvPr/>
        </p:nvSpPr>
        <p:spPr>
          <a:xfrm>
            <a:off x="5146998" y="2386487"/>
            <a:ext cx="265861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함수 호출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17F8DB2-B5E0-649D-F9C7-AFE418F20986}"/>
              </a:ext>
            </a:extLst>
          </p:cNvPr>
          <p:cNvSpPr/>
          <p:nvPr/>
        </p:nvSpPr>
        <p:spPr bwMode="auto">
          <a:xfrm>
            <a:off x="4067944" y="2083410"/>
            <a:ext cx="869008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8B8B1-8212-C6D4-05D0-0ECDB3653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60"/>
          <a:stretch/>
        </p:blipFill>
        <p:spPr>
          <a:xfrm>
            <a:off x="6064884" y="5752853"/>
            <a:ext cx="2751372" cy="1001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D71E3-6095-4B52-E38D-45E0C1AEF21B}"/>
              </a:ext>
            </a:extLst>
          </p:cNvPr>
          <p:cNvSpPr txBox="1"/>
          <p:nvPr/>
        </p:nvSpPr>
        <p:spPr>
          <a:xfrm>
            <a:off x="1691680" y="6237117"/>
            <a:ext cx="4608512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@ReponseBody </a:t>
            </a:r>
            <a:r>
              <a:rPr lang="ko-KR" altLang="en-US" sz="1600" dirty="0" err="1"/>
              <a:t>어노테이션에</a:t>
            </a:r>
            <a:r>
              <a:rPr lang="ko-KR" altLang="en-US" sz="1600" dirty="0"/>
              <a:t> 의해 자동으로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변경되어 전달됨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FD0B4-79A7-3AAA-D10D-171E8226796B}"/>
              </a:ext>
            </a:extLst>
          </p:cNvPr>
          <p:cNvSpPr txBox="1"/>
          <p:nvPr/>
        </p:nvSpPr>
        <p:spPr>
          <a:xfrm>
            <a:off x="5473343" y="5661025"/>
            <a:ext cx="363640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에 전달하는 </a:t>
            </a:r>
            <a:r>
              <a:rPr lang="en-US" altLang="ko-KR" sz="1600" dirty="0"/>
              <a:t>JSON </a:t>
            </a:r>
            <a:r>
              <a:rPr lang="ko-KR" altLang="en-US" sz="1600" dirty="0"/>
              <a:t>결과 구조 예</a:t>
            </a:r>
          </a:p>
        </p:txBody>
      </p:sp>
    </p:spTree>
    <p:extLst>
      <p:ext uri="{BB962C8B-B14F-4D97-AF65-F5344CB8AC3E}">
        <p14:creationId xmlns:p14="http://schemas.microsoft.com/office/powerpoint/2010/main" val="18299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상세보기 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/>
              <a:t>NOTICE </a:t>
            </a:r>
            <a:r>
              <a:rPr lang="ko-KR" altLang="en-US" dirty="0"/>
              <a:t>테이블의 </a:t>
            </a:r>
            <a:r>
              <a:rPr lang="en-US" altLang="ko-KR" dirty="0"/>
              <a:t>PK </a:t>
            </a:r>
            <a:r>
              <a:rPr lang="ko-KR" altLang="en-US" dirty="0"/>
              <a:t>컬럼이 </a:t>
            </a:r>
            <a:r>
              <a:rPr lang="en-US" altLang="ko-KR" dirty="0"/>
              <a:t>NOTICE_SEQ </a:t>
            </a:r>
            <a:r>
              <a:rPr lang="ko-KR" altLang="en-US" dirty="0"/>
              <a:t>값에 해당되는 </a:t>
            </a:r>
            <a:br>
              <a:rPr lang="en-US" altLang="ko-KR" dirty="0"/>
            </a:br>
            <a:r>
              <a:rPr lang="ko-KR" altLang="en-US" dirty="0"/>
              <a:t>값을 전달받아 </a:t>
            </a:r>
            <a:r>
              <a:rPr lang="en-US" altLang="ko-KR" dirty="0" err="1"/>
              <a:t>NoticeService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1"/>
            <a:r>
              <a:rPr lang="en-US" altLang="ko-KR" dirty="0"/>
              <a:t>PK </a:t>
            </a:r>
            <a:r>
              <a:rPr lang="ko-KR" altLang="en-US" dirty="0"/>
              <a:t>컬럼은 </a:t>
            </a:r>
            <a:r>
              <a:rPr lang="en-US" altLang="ko-KR" dirty="0"/>
              <a:t>NOTICE </a:t>
            </a:r>
            <a:r>
              <a:rPr lang="ko-KR" altLang="en-US" dirty="0"/>
              <a:t>테이블에 저장된 결과 중 중복되지 않는 유일한 값을 정의하는 것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건의 데이터를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때</a:t>
            </a:r>
            <a:r>
              <a:rPr lang="en-US" altLang="ko-KR" dirty="0"/>
              <a:t>, </a:t>
            </a:r>
            <a:r>
              <a:rPr lang="ko-KR" altLang="en-US" dirty="0"/>
              <a:t>기준으로 활용됨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7507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DD326E-448B-5191-8CE3-3F5293F2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693518"/>
            <a:ext cx="8218488" cy="4641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상세보기 </a:t>
            </a:r>
            <a:r>
              <a:rPr lang="en-US" altLang="ko-KR" dirty="0"/>
              <a:t>(2)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6D20BF-4AE7-0606-D8D4-AC508C954E78}"/>
              </a:ext>
            </a:extLst>
          </p:cNvPr>
          <p:cNvSpPr/>
          <p:nvPr/>
        </p:nvSpPr>
        <p:spPr bwMode="auto">
          <a:xfrm>
            <a:off x="755576" y="3492118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318DF-DF97-FD7D-1476-6803A26F8811}"/>
              </a:ext>
            </a:extLst>
          </p:cNvPr>
          <p:cNvSpPr/>
          <p:nvPr/>
        </p:nvSpPr>
        <p:spPr bwMode="auto">
          <a:xfrm>
            <a:off x="755576" y="4863474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4885C7-3925-453E-C2F7-911E49ED481E}"/>
              </a:ext>
            </a:extLst>
          </p:cNvPr>
          <p:cNvSpPr/>
          <p:nvPr/>
        </p:nvSpPr>
        <p:spPr bwMode="auto">
          <a:xfrm>
            <a:off x="755576" y="5860253"/>
            <a:ext cx="5688632" cy="4579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BF9F9F0-93E8-3040-6E31-9A0FFBF848B7}"/>
              </a:ext>
            </a:extLst>
          </p:cNvPr>
          <p:cNvSpPr/>
          <p:nvPr/>
        </p:nvSpPr>
        <p:spPr bwMode="auto">
          <a:xfrm>
            <a:off x="1331640" y="3777990"/>
            <a:ext cx="216024" cy="100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D979FDF-6286-B8DD-3420-4F838EC187F5}"/>
              </a:ext>
            </a:extLst>
          </p:cNvPr>
          <p:cNvSpPr/>
          <p:nvPr/>
        </p:nvSpPr>
        <p:spPr bwMode="auto">
          <a:xfrm>
            <a:off x="1331640" y="5142576"/>
            <a:ext cx="216024" cy="6920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63E91-F2A1-C35B-E7E9-761551FD95BE}"/>
              </a:ext>
            </a:extLst>
          </p:cNvPr>
          <p:cNvSpPr txBox="1"/>
          <p:nvPr/>
        </p:nvSpPr>
        <p:spPr>
          <a:xfrm>
            <a:off x="2987824" y="3759014"/>
            <a:ext cx="54726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</a:t>
            </a:r>
            <a:r>
              <a:rPr lang="ko-KR" altLang="en-US" sz="1600" dirty="0"/>
              <a:t>로부터 전달된 </a:t>
            </a:r>
            <a:r>
              <a:rPr lang="en-US" altLang="ko-KR" sz="1600" dirty="0" err="1"/>
              <a:t>NoticeSeq</a:t>
            </a:r>
            <a:r>
              <a:rPr lang="en-US" altLang="ko-KR" sz="1600" dirty="0"/>
              <a:t> </a:t>
            </a:r>
            <a:r>
              <a:rPr lang="ko-KR" altLang="en-US" sz="1600" dirty="0"/>
              <a:t>값을</a:t>
            </a:r>
            <a:r>
              <a:rPr lang="en-US" altLang="ko-KR" sz="1600" dirty="0"/>
              <a:t> Controller</a:t>
            </a:r>
            <a:r>
              <a:rPr lang="ko-KR" altLang="en-US" sz="1600" dirty="0"/>
              <a:t>에서 받기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8BCC9-6A0A-DD2E-238B-0D4342EB297B}"/>
              </a:ext>
            </a:extLst>
          </p:cNvPr>
          <p:cNvSpPr txBox="1"/>
          <p:nvPr/>
        </p:nvSpPr>
        <p:spPr>
          <a:xfrm>
            <a:off x="2915816" y="5017094"/>
            <a:ext cx="57598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HTML</a:t>
            </a:r>
            <a:r>
              <a:rPr lang="ko-KR" altLang="en-US" sz="1600" dirty="0">
                <a:solidFill>
                  <a:srgbClr val="FF0000"/>
                </a:solidFill>
              </a:rPr>
              <a:t>로부터 전달된 </a:t>
            </a:r>
            <a:r>
              <a:rPr lang="en-US" altLang="ko-KR" sz="1600" dirty="0" err="1">
                <a:solidFill>
                  <a:srgbClr val="FF0000"/>
                </a:solidFill>
              </a:rPr>
              <a:t>NoticeSeq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값을 잘 받았는지 로그 찍기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E0914-5B44-5557-74BE-E7BE5AB9E5E4}"/>
              </a:ext>
            </a:extLst>
          </p:cNvPr>
          <p:cNvSpPr txBox="1"/>
          <p:nvPr/>
        </p:nvSpPr>
        <p:spPr>
          <a:xfrm>
            <a:off x="3275856" y="5858666"/>
            <a:ext cx="4392488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</a:t>
            </a:r>
            <a:r>
              <a:rPr lang="ko-KR" altLang="en-US" sz="1600" dirty="0"/>
              <a:t>에 전달하기 위해 </a:t>
            </a:r>
            <a:br>
              <a:rPr lang="en-US" altLang="ko-KR" sz="1600" dirty="0"/>
            </a:br>
            <a:r>
              <a:rPr lang="en-US" altLang="ko-KR" sz="1600" dirty="0"/>
              <a:t>DTO </a:t>
            </a:r>
            <a:r>
              <a:rPr lang="ko-KR" altLang="en-US" sz="1600" dirty="0"/>
              <a:t>객체를 생성하여 값을 넣기</a:t>
            </a:r>
          </a:p>
        </p:txBody>
      </p:sp>
    </p:spTree>
    <p:extLst>
      <p:ext uri="{BB962C8B-B14F-4D97-AF65-F5344CB8AC3E}">
        <p14:creationId xmlns:p14="http://schemas.microsoft.com/office/powerpoint/2010/main" val="1346669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상세보기 </a:t>
            </a:r>
            <a:r>
              <a:rPr lang="en-US" altLang="ko-KR" dirty="0"/>
              <a:t>(3)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49550-52FA-BDC0-A9B5-F93D0D7C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0" y="1833823"/>
            <a:ext cx="8254757" cy="2393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DF2377-A136-6245-EF28-44511BE31A80}"/>
              </a:ext>
            </a:extLst>
          </p:cNvPr>
          <p:cNvSpPr/>
          <p:nvPr/>
        </p:nvSpPr>
        <p:spPr bwMode="auto">
          <a:xfrm>
            <a:off x="683568" y="2789430"/>
            <a:ext cx="4320480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2F22F-FB1D-66DA-4F70-43F1128159ED}"/>
              </a:ext>
            </a:extLst>
          </p:cNvPr>
          <p:cNvSpPr txBox="1"/>
          <p:nvPr/>
        </p:nvSpPr>
        <p:spPr>
          <a:xfrm>
            <a:off x="3026346" y="2700531"/>
            <a:ext cx="568863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공지사항 결과를 </a:t>
            </a:r>
            <a:r>
              <a:rPr lang="en-US" altLang="ko-KR" sz="1600" dirty="0"/>
              <a:t>JSP </a:t>
            </a:r>
            <a:r>
              <a:rPr lang="ko-KR" altLang="en-US" sz="1600" dirty="0"/>
              <a:t>전달하기 위해 </a:t>
            </a:r>
            <a:r>
              <a:rPr lang="en-US" altLang="ko-KR" sz="1600" dirty="0"/>
              <a:t>model </a:t>
            </a:r>
            <a:r>
              <a:rPr lang="ko-KR" altLang="en-US" sz="1600" dirty="0"/>
              <a:t>객체에 추가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26608-3617-631D-913D-5ED777331C74}"/>
              </a:ext>
            </a:extLst>
          </p:cNvPr>
          <p:cNvSpPr/>
          <p:nvPr/>
        </p:nvSpPr>
        <p:spPr bwMode="auto">
          <a:xfrm>
            <a:off x="683568" y="3773970"/>
            <a:ext cx="2376264" cy="2953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0EDEC8F-F1AF-91BC-AFF7-2C09F332B8DE}"/>
              </a:ext>
            </a:extLst>
          </p:cNvPr>
          <p:cNvSpPr/>
          <p:nvPr/>
        </p:nvSpPr>
        <p:spPr bwMode="auto">
          <a:xfrm>
            <a:off x="971600" y="3246270"/>
            <a:ext cx="288032" cy="527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2FA2F03-68BF-3D33-D430-B61913909D0C}"/>
              </a:ext>
            </a:extLst>
          </p:cNvPr>
          <p:cNvSpPr/>
          <p:nvPr/>
        </p:nvSpPr>
        <p:spPr bwMode="auto">
          <a:xfrm rot="762276">
            <a:off x="3049359" y="4125531"/>
            <a:ext cx="2542564" cy="2616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46E94-C457-8DFA-5E00-9EDAE63EACEA}"/>
              </a:ext>
            </a:extLst>
          </p:cNvPr>
          <p:cNvSpPr txBox="1"/>
          <p:nvPr/>
        </p:nvSpPr>
        <p:spPr>
          <a:xfrm>
            <a:off x="3059832" y="4188116"/>
            <a:ext cx="170827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 </a:t>
            </a:r>
            <a:r>
              <a:rPr lang="ko-KR" altLang="en-US" sz="1600" dirty="0"/>
              <a:t>파일 실행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2476EFD-D082-31D3-B296-B354B4D2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06" y="208453"/>
            <a:ext cx="3851192" cy="1372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FDD01-ED11-CD50-6703-5875392CA657}"/>
              </a:ext>
            </a:extLst>
          </p:cNvPr>
          <p:cNvSpPr/>
          <p:nvPr/>
        </p:nvSpPr>
        <p:spPr bwMode="auto">
          <a:xfrm>
            <a:off x="683568" y="1844825"/>
            <a:ext cx="5904656" cy="79250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CDCFF54-BCE1-B45F-D0B8-D69CFA195021}"/>
              </a:ext>
            </a:extLst>
          </p:cNvPr>
          <p:cNvSpPr/>
          <p:nvPr/>
        </p:nvSpPr>
        <p:spPr bwMode="auto">
          <a:xfrm rot="16200000">
            <a:off x="5446384" y="1652045"/>
            <a:ext cx="286382" cy="1852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ABCA67-1A80-F901-591F-FF3D58DA0EBA}"/>
              </a:ext>
            </a:extLst>
          </p:cNvPr>
          <p:cNvSpPr txBox="1"/>
          <p:nvPr/>
        </p:nvSpPr>
        <p:spPr>
          <a:xfrm>
            <a:off x="5991189" y="967887"/>
            <a:ext cx="2658616" cy="3016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함수 호출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D7A4F-8C95-AE20-529F-15223D0A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108" y="3607916"/>
            <a:ext cx="19050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D42885-7EE9-0392-6683-C67784F841E0}"/>
              </a:ext>
            </a:extLst>
          </p:cNvPr>
          <p:cNvSpPr/>
          <p:nvPr/>
        </p:nvSpPr>
        <p:spPr bwMode="auto">
          <a:xfrm>
            <a:off x="5552827" y="4529179"/>
            <a:ext cx="1917563" cy="22897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98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수정보기 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/>
              <a:t>NOTICE </a:t>
            </a:r>
            <a:r>
              <a:rPr lang="ko-KR" altLang="en-US" dirty="0"/>
              <a:t>테이블의 </a:t>
            </a:r>
            <a:r>
              <a:rPr lang="en-US" altLang="ko-KR" dirty="0"/>
              <a:t>PK </a:t>
            </a:r>
            <a:r>
              <a:rPr lang="ko-KR" altLang="en-US" dirty="0"/>
              <a:t>컬럼이 </a:t>
            </a:r>
            <a:r>
              <a:rPr lang="en-US" altLang="ko-KR" dirty="0"/>
              <a:t>NOTICE_SEQ </a:t>
            </a:r>
            <a:r>
              <a:rPr lang="ko-KR" altLang="en-US" dirty="0"/>
              <a:t>값에 해당되는 </a:t>
            </a:r>
            <a:br>
              <a:rPr lang="en-US" altLang="ko-KR" dirty="0"/>
            </a:br>
            <a:r>
              <a:rPr lang="ko-KR" altLang="en-US" dirty="0"/>
              <a:t>값을 전달받아 </a:t>
            </a:r>
            <a:r>
              <a:rPr lang="en-US" altLang="ko-KR" dirty="0" err="1"/>
              <a:t>NoticeService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1"/>
            <a:r>
              <a:rPr lang="ko-KR" altLang="en-US" dirty="0"/>
              <a:t>공지사항 상세보기와 로직이 동일함</a:t>
            </a:r>
            <a:endParaRPr lang="en-US" altLang="ko-KR" dirty="0"/>
          </a:p>
          <a:p>
            <a:pPr lvl="2"/>
            <a:r>
              <a:rPr lang="ko-KR" altLang="en-US" dirty="0"/>
              <a:t>수정을 쉽게 하기 위해 기존에 입력된 정보를 </a:t>
            </a:r>
            <a:r>
              <a:rPr lang="en-US" altLang="ko-KR" dirty="0"/>
              <a:t>DB</a:t>
            </a:r>
            <a:r>
              <a:rPr lang="ko-KR" altLang="en-US" dirty="0"/>
              <a:t>에 조회하여 값들을 </a:t>
            </a:r>
            <a:br>
              <a:rPr lang="en-US" altLang="ko-KR" dirty="0"/>
            </a:br>
            <a:r>
              <a:rPr lang="ko-KR" altLang="en-US" dirty="0"/>
              <a:t>입력항목</a:t>
            </a:r>
            <a:r>
              <a:rPr lang="en-US" altLang="ko-KR" dirty="0"/>
              <a:t>(input type, </a:t>
            </a:r>
            <a:r>
              <a:rPr lang="en-US" altLang="ko-KR" dirty="0" err="1"/>
              <a:t>textarea</a:t>
            </a:r>
            <a:r>
              <a:rPr lang="en-US" altLang="ko-KR" dirty="0"/>
              <a:t>)</a:t>
            </a:r>
            <a:r>
              <a:rPr lang="ko-KR" altLang="en-US" dirty="0"/>
              <a:t>에 보여줌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3871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871AA6-CF38-2C25-930B-30A3F7F7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712463"/>
            <a:ext cx="8291264" cy="4576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수정보기 </a:t>
            </a:r>
            <a:r>
              <a:rPr lang="en-US" altLang="ko-KR" dirty="0"/>
              <a:t>(2)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9B3C6C-3E52-55BE-596E-45943BAFBD1A}"/>
              </a:ext>
            </a:extLst>
          </p:cNvPr>
          <p:cNvSpPr/>
          <p:nvPr/>
        </p:nvSpPr>
        <p:spPr bwMode="auto">
          <a:xfrm>
            <a:off x="683568" y="3429000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38ECED-90B6-C770-161D-3E63E51D729D}"/>
              </a:ext>
            </a:extLst>
          </p:cNvPr>
          <p:cNvSpPr/>
          <p:nvPr/>
        </p:nvSpPr>
        <p:spPr bwMode="auto">
          <a:xfrm>
            <a:off x="683568" y="4833442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A52BBB-E6C4-997B-974A-51A2B6C9B946}"/>
              </a:ext>
            </a:extLst>
          </p:cNvPr>
          <p:cNvSpPr/>
          <p:nvPr/>
        </p:nvSpPr>
        <p:spPr bwMode="auto">
          <a:xfrm>
            <a:off x="683568" y="5805911"/>
            <a:ext cx="5688632" cy="43488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AE6BF56-04AD-95E4-D5A8-031C423A3588}"/>
              </a:ext>
            </a:extLst>
          </p:cNvPr>
          <p:cNvSpPr/>
          <p:nvPr/>
        </p:nvSpPr>
        <p:spPr bwMode="auto">
          <a:xfrm>
            <a:off x="1259632" y="3714872"/>
            <a:ext cx="216024" cy="100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9A5181D9-F457-1A41-DF7F-CB6F563EF5AA}"/>
              </a:ext>
            </a:extLst>
          </p:cNvPr>
          <p:cNvSpPr/>
          <p:nvPr/>
        </p:nvSpPr>
        <p:spPr bwMode="auto">
          <a:xfrm>
            <a:off x="1259632" y="5129147"/>
            <a:ext cx="216024" cy="710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6B4D66-B0DE-41A2-99DB-6844B28B0920}"/>
              </a:ext>
            </a:extLst>
          </p:cNvPr>
          <p:cNvSpPr txBox="1"/>
          <p:nvPr/>
        </p:nvSpPr>
        <p:spPr>
          <a:xfrm>
            <a:off x="2915816" y="3695896"/>
            <a:ext cx="54726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HTML</a:t>
            </a:r>
            <a:r>
              <a:rPr lang="ko-KR" altLang="en-US" sz="1600" dirty="0"/>
              <a:t>로부터 전달된 </a:t>
            </a:r>
            <a:r>
              <a:rPr lang="en-US" altLang="ko-KR" sz="1600" dirty="0" err="1"/>
              <a:t>NoticeSeq</a:t>
            </a:r>
            <a:r>
              <a:rPr lang="en-US" altLang="ko-KR" sz="1600" dirty="0"/>
              <a:t> </a:t>
            </a:r>
            <a:r>
              <a:rPr lang="ko-KR" altLang="en-US" sz="1600" dirty="0"/>
              <a:t>값을</a:t>
            </a:r>
            <a:r>
              <a:rPr lang="en-US" altLang="ko-KR" sz="1600" dirty="0"/>
              <a:t> Controller</a:t>
            </a:r>
            <a:r>
              <a:rPr lang="ko-KR" altLang="en-US" sz="1600" dirty="0"/>
              <a:t>에서 받기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095264-B7CD-E3D8-F306-98E5ED3E46D7}"/>
              </a:ext>
            </a:extLst>
          </p:cNvPr>
          <p:cNvSpPr txBox="1"/>
          <p:nvPr/>
        </p:nvSpPr>
        <p:spPr>
          <a:xfrm>
            <a:off x="2890788" y="4878844"/>
            <a:ext cx="57598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HTML</a:t>
            </a:r>
            <a:r>
              <a:rPr lang="ko-KR" altLang="en-US" sz="1600" dirty="0">
                <a:solidFill>
                  <a:srgbClr val="FF0000"/>
                </a:solidFill>
              </a:rPr>
              <a:t>로부터 전달된 </a:t>
            </a:r>
            <a:r>
              <a:rPr lang="en-US" altLang="ko-KR" sz="1600" dirty="0" err="1">
                <a:solidFill>
                  <a:srgbClr val="FF0000"/>
                </a:solidFill>
              </a:rPr>
              <a:t>NoticeSeq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값을 잘 받았는지 로그 찍기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FA8F6D-5244-7B28-95FB-1392591512C2}"/>
              </a:ext>
            </a:extLst>
          </p:cNvPr>
          <p:cNvSpPr txBox="1"/>
          <p:nvPr/>
        </p:nvSpPr>
        <p:spPr>
          <a:xfrm>
            <a:off x="3313584" y="5787216"/>
            <a:ext cx="4392488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</a:t>
            </a:r>
            <a:r>
              <a:rPr lang="ko-KR" altLang="en-US" sz="1600" dirty="0"/>
              <a:t>에 전달하기 위해 </a:t>
            </a:r>
            <a:br>
              <a:rPr lang="en-US" altLang="ko-KR" sz="1600" dirty="0"/>
            </a:br>
            <a:r>
              <a:rPr lang="en-US" altLang="ko-KR" sz="1600" dirty="0"/>
              <a:t>DTO </a:t>
            </a:r>
            <a:r>
              <a:rPr lang="ko-KR" altLang="en-US" sz="1600" dirty="0"/>
              <a:t>객체를 생성하여 값을 넣기</a:t>
            </a:r>
          </a:p>
        </p:txBody>
      </p:sp>
    </p:spTree>
    <p:extLst>
      <p:ext uri="{BB962C8B-B14F-4D97-AF65-F5344CB8AC3E}">
        <p14:creationId xmlns:p14="http://schemas.microsoft.com/office/powerpoint/2010/main" val="1333885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62ED79-FA5C-1EB8-EA42-943D63AF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3889"/>
            <a:ext cx="8218488" cy="2262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수정보기 </a:t>
            </a:r>
            <a:r>
              <a:rPr lang="en-US" altLang="ko-KR" dirty="0"/>
              <a:t>(3)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조회수 증가는 하지 않기 때문에 </a:t>
            </a:r>
            <a:r>
              <a:rPr lang="en-US" altLang="ko-KR" b="1" dirty="0">
                <a:solidFill>
                  <a:srgbClr val="FF0000"/>
                </a:solidFill>
              </a:rPr>
              <a:t>false </a:t>
            </a:r>
            <a:r>
              <a:rPr lang="ko-KR" altLang="en-US" b="1" dirty="0">
                <a:solidFill>
                  <a:srgbClr val="FF0000"/>
                </a:solidFill>
              </a:rPr>
              <a:t>파라미터 보냄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DC1A4A-9CBF-82F4-D32A-8B5B14BDB7FE}"/>
              </a:ext>
            </a:extLst>
          </p:cNvPr>
          <p:cNvSpPr/>
          <p:nvPr/>
        </p:nvSpPr>
        <p:spPr bwMode="auto">
          <a:xfrm>
            <a:off x="683568" y="2248654"/>
            <a:ext cx="6336704" cy="77322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842B08-B6BA-EC5C-C4A9-E3E31496287F}"/>
              </a:ext>
            </a:extLst>
          </p:cNvPr>
          <p:cNvSpPr/>
          <p:nvPr/>
        </p:nvSpPr>
        <p:spPr bwMode="auto">
          <a:xfrm>
            <a:off x="683568" y="3071691"/>
            <a:ext cx="4320480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6B329-D446-76BF-5051-2EC2396CCA10}"/>
              </a:ext>
            </a:extLst>
          </p:cNvPr>
          <p:cNvSpPr/>
          <p:nvPr/>
        </p:nvSpPr>
        <p:spPr bwMode="auto">
          <a:xfrm>
            <a:off x="683568" y="4056231"/>
            <a:ext cx="2376264" cy="2953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3814C8F-4A83-ECE2-7B58-C4EECA06C077}"/>
              </a:ext>
            </a:extLst>
          </p:cNvPr>
          <p:cNvSpPr/>
          <p:nvPr/>
        </p:nvSpPr>
        <p:spPr bwMode="auto">
          <a:xfrm>
            <a:off x="971600" y="3528531"/>
            <a:ext cx="288032" cy="527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9A5A3E-004E-2065-598C-432290693608}"/>
              </a:ext>
            </a:extLst>
          </p:cNvPr>
          <p:cNvSpPr/>
          <p:nvPr/>
        </p:nvSpPr>
        <p:spPr bwMode="auto">
          <a:xfrm rot="762276">
            <a:off x="3049359" y="4407792"/>
            <a:ext cx="2542564" cy="2616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02523-D50B-E916-CC84-F28CD9CB40CB}"/>
              </a:ext>
            </a:extLst>
          </p:cNvPr>
          <p:cNvSpPr txBox="1"/>
          <p:nvPr/>
        </p:nvSpPr>
        <p:spPr>
          <a:xfrm>
            <a:off x="3059832" y="4470377"/>
            <a:ext cx="170827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 </a:t>
            </a:r>
            <a:r>
              <a:rPr lang="ko-KR" altLang="en-US" sz="1600" dirty="0"/>
              <a:t>파일 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B4083-8234-5054-9498-8163FAE1521A}"/>
              </a:ext>
            </a:extLst>
          </p:cNvPr>
          <p:cNvSpPr txBox="1"/>
          <p:nvPr/>
        </p:nvSpPr>
        <p:spPr>
          <a:xfrm>
            <a:off x="3026346" y="2950111"/>
            <a:ext cx="568863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공지사항 결과를 </a:t>
            </a:r>
            <a:r>
              <a:rPr lang="en-US" altLang="ko-KR" sz="1600" dirty="0"/>
              <a:t>JSP </a:t>
            </a:r>
            <a:r>
              <a:rPr lang="ko-KR" altLang="en-US" sz="1600" dirty="0"/>
              <a:t>전달하기 위해 </a:t>
            </a:r>
            <a:r>
              <a:rPr lang="en-US" altLang="ko-KR" sz="1600" dirty="0"/>
              <a:t>model </a:t>
            </a:r>
            <a:r>
              <a:rPr lang="ko-KR" altLang="en-US" sz="1600" dirty="0"/>
              <a:t>객체에 추가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A8C2C6-D788-E00F-93D0-13905F7CE751}"/>
              </a:ext>
            </a:extLst>
          </p:cNvPr>
          <p:cNvSpPr/>
          <p:nvPr/>
        </p:nvSpPr>
        <p:spPr bwMode="auto">
          <a:xfrm rot="18330414">
            <a:off x="6802437" y="1876521"/>
            <a:ext cx="1021838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981081-CB74-9407-6F18-76132BA5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23977"/>
            <a:ext cx="3638923" cy="1296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85553-ACC6-2D54-535D-5D3577EA3EF3}"/>
              </a:ext>
            </a:extLst>
          </p:cNvPr>
          <p:cNvSpPr txBox="1"/>
          <p:nvPr/>
        </p:nvSpPr>
        <p:spPr>
          <a:xfrm>
            <a:off x="3563888" y="967483"/>
            <a:ext cx="532859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공지사항 상세보기와 동일한 </a:t>
            </a:r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함수 호출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AFE219-A326-429A-7873-96F8366B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108" y="3836640"/>
            <a:ext cx="19050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E03EC4-AA4F-BA0B-02F8-C1B77A03DCAD}"/>
              </a:ext>
            </a:extLst>
          </p:cNvPr>
          <p:cNvSpPr/>
          <p:nvPr/>
        </p:nvSpPr>
        <p:spPr bwMode="auto">
          <a:xfrm>
            <a:off x="5559177" y="4611417"/>
            <a:ext cx="1917563" cy="22897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61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수정하기 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공지사항 등록하기 유사하며</a:t>
            </a:r>
            <a:r>
              <a:rPr lang="en-US" altLang="ko-KR" dirty="0"/>
              <a:t>, </a:t>
            </a:r>
            <a:r>
              <a:rPr lang="ko-KR" altLang="en-US" dirty="0"/>
              <a:t>수정을 위해 반드시 </a:t>
            </a:r>
            <a:r>
              <a:rPr lang="en-US" altLang="ko-KR" dirty="0"/>
              <a:t>PK</a:t>
            </a:r>
            <a:r>
              <a:rPr lang="ko-KR" altLang="en-US" dirty="0"/>
              <a:t>값인 </a:t>
            </a:r>
            <a:r>
              <a:rPr lang="en-US" altLang="ko-KR" dirty="0" err="1"/>
              <a:t>NoticeSeq</a:t>
            </a:r>
            <a:r>
              <a:rPr lang="ko-KR" altLang="en-US" dirty="0"/>
              <a:t>를 받아야 함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/>
              <a:t>를 통해 수정하기를 호출하며</a:t>
            </a:r>
            <a:r>
              <a:rPr lang="en-US" altLang="ko-KR" dirty="0"/>
              <a:t>, </a:t>
            </a:r>
            <a:r>
              <a:rPr lang="ko-KR" altLang="en-US" dirty="0"/>
              <a:t>결과는 </a:t>
            </a:r>
            <a:r>
              <a:rPr lang="en-US" altLang="ko-KR" dirty="0"/>
              <a:t>JSON </a:t>
            </a:r>
            <a:r>
              <a:rPr lang="ko-KR" altLang="en-US" dirty="0"/>
              <a:t>구조로 전달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5A6989-C231-FCB4-5D02-97E64150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36" y="2852936"/>
            <a:ext cx="8229601" cy="2439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2EC0A5-EDFC-881C-467B-16B30C546FD6}"/>
              </a:ext>
            </a:extLst>
          </p:cNvPr>
          <p:cNvSpPr/>
          <p:nvPr/>
        </p:nvSpPr>
        <p:spPr bwMode="auto">
          <a:xfrm>
            <a:off x="420936" y="3598183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2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글쓰기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EE34EE-E900-91AC-A400-52E5F3962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r="1"/>
          <a:stretch/>
        </p:blipFill>
        <p:spPr>
          <a:xfrm>
            <a:off x="482004" y="1718998"/>
            <a:ext cx="6030945" cy="45576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80809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B23E0-E964-91A3-13FA-87EBD07A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700808"/>
            <a:ext cx="8201646" cy="4915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(17)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수정하기 </a:t>
            </a:r>
            <a:r>
              <a:rPr lang="en-US" altLang="ko-KR" dirty="0"/>
              <a:t>(2)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AEE213-4A7D-510F-96EA-FABB8C38D2F8}"/>
              </a:ext>
            </a:extLst>
          </p:cNvPr>
          <p:cNvSpPr/>
          <p:nvPr/>
        </p:nvSpPr>
        <p:spPr bwMode="auto">
          <a:xfrm>
            <a:off x="683568" y="1907582"/>
            <a:ext cx="7128792" cy="10173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2FC49E-5234-86CA-9342-76168C1C47BD}"/>
              </a:ext>
            </a:extLst>
          </p:cNvPr>
          <p:cNvSpPr/>
          <p:nvPr/>
        </p:nvSpPr>
        <p:spPr bwMode="auto">
          <a:xfrm>
            <a:off x="683568" y="4125016"/>
            <a:ext cx="7128792" cy="103217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83B6328-362D-389C-C0D8-955F8D59BF58}"/>
              </a:ext>
            </a:extLst>
          </p:cNvPr>
          <p:cNvSpPr/>
          <p:nvPr/>
        </p:nvSpPr>
        <p:spPr bwMode="auto">
          <a:xfrm>
            <a:off x="3727284" y="2924944"/>
            <a:ext cx="360040" cy="11430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FC312-6582-0FC3-E6A0-C09B44EE152F}"/>
              </a:ext>
            </a:extLst>
          </p:cNvPr>
          <p:cNvSpPr txBox="1"/>
          <p:nvPr/>
        </p:nvSpPr>
        <p:spPr>
          <a:xfrm>
            <a:off x="3347864" y="1605961"/>
            <a:ext cx="49685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로 전달된 값들 </a:t>
            </a:r>
            <a:r>
              <a:rPr lang="en-US" altLang="ko-KR" sz="1600" dirty="0"/>
              <a:t>Controller</a:t>
            </a:r>
            <a:r>
              <a:rPr lang="ko-KR" altLang="en-US" sz="1600" dirty="0"/>
              <a:t>에서 받기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1701F-A5EA-1CDB-F4C1-87E3AA82B905}"/>
              </a:ext>
            </a:extLst>
          </p:cNvPr>
          <p:cNvSpPr txBox="1"/>
          <p:nvPr/>
        </p:nvSpPr>
        <p:spPr>
          <a:xfrm>
            <a:off x="3701406" y="4475351"/>
            <a:ext cx="49685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Ajax</a:t>
            </a:r>
            <a:r>
              <a:rPr lang="ko-KR" altLang="en-US" sz="1600" dirty="0">
                <a:solidFill>
                  <a:srgbClr val="FF0000"/>
                </a:solidFill>
              </a:rPr>
              <a:t>로 전달된 값들 잘 받았는지 로그 찍기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FA5435-FDD1-A234-7EEA-088CACA9267F}"/>
              </a:ext>
            </a:extLst>
          </p:cNvPr>
          <p:cNvSpPr/>
          <p:nvPr/>
        </p:nvSpPr>
        <p:spPr bwMode="auto">
          <a:xfrm>
            <a:off x="686290" y="5303448"/>
            <a:ext cx="3093622" cy="130138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C334B-CE7D-2368-8C5E-B380521C5EC4}"/>
              </a:ext>
            </a:extLst>
          </p:cNvPr>
          <p:cNvSpPr txBox="1"/>
          <p:nvPr/>
        </p:nvSpPr>
        <p:spPr>
          <a:xfrm>
            <a:off x="3275856" y="5648353"/>
            <a:ext cx="4392488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</a:t>
            </a:r>
            <a:r>
              <a:rPr lang="ko-KR" altLang="en-US" sz="1600" dirty="0"/>
              <a:t>에 전달하기 위해 </a:t>
            </a:r>
            <a:br>
              <a:rPr lang="en-US" altLang="ko-KR" sz="1600" dirty="0"/>
            </a:br>
            <a:r>
              <a:rPr lang="en-US" altLang="ko-KR" sz="1600" dirty="0"/>
              <a:t>DTO </a:t>
            </a:r>
            <a:r>
              <a:rPr lang="ko-KR" altLang="en-US" sz="1600" dirty="0"/>
              <a:t>객체를 생성하여 값을 넣기</a:t>
            </a:r>
          </a:p>
        </p:txBody>
      </p:sp>
    </p:spTree>
    <p:extLst>
      <p:ext uri="{BB962C8B-B14F-4D97-AF65-F5344CB8AC3E}">
        <p14:creationId xmlns:p14="http://schemas.microsoft.com/office/powerpoint/2010/main" val="3063356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수정하기 </a:t>
            </a:r>
            <a:r>
              <a:rPr lang="en-US" altLang="ko-KR" dirty="0"/>
              <a:t>(3)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313124-D98C-113F-4863-EC51590C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8" y="1700808"/>
            <a:ext cx="8251409" cy="4320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4534DF-134B-5A18-74BA-846BC5C1795E}"/>
              </a:ext>
            </a:extLst>
          </p:cNvPr>
          <p:cNvSpPr/>
          <p:nvPr/>
        </p:nvSpPr>
        <p:spPr bwMode="auto">
          <a:xfrm>
            <a:off x="899592" y="1700808"/>
            <a:ext cx="3384376" cy="43027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BBEE2B-44B3-507E-6063-4E74ADC0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81" y="1419864"/>
            <a:ext cx="3836925" cy="1174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33FD4-382F-06C2-2EBF-ECF43DC6EFC0}"/>
              </a:ext>
            </a:extLst>
          </p:cNvPr>
          <p:cNvSpPr txBox="1"/>
          <p:nvPr/>
        </p:nvSpPr>
        <p:spPr>
          <a:xfrm>
            <a:off x="5206324" y="2565922"/>
            <a:ext cx="265861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함수 호출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C58EFED-4755-1FA0-BF71-5E3200688CFF}"/>
              </a:ext>
            </a:extLst>
          </p:cNvPr>
          <p:cNvSpPr/>
          <p:nvPr/>
        </p:nvSpPr>
        <p:spPr bwMode="auto">
          <a:xfrm rot="16200000">
            <a:off x="4312032" y="1746967"/>
            <a:ext cx="23190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B304C0-A0E0-0741-6DBF-76103EAC30B3}"/>
              </a:ext>
            </a:extLst>
          </p:cNvPr>
          <p:cNvSpPr/>
          <p:nvPr/>
        </p:nvSpPr>
        <p:spPr bwMode="auto">
          <a:xfrm>
            <a:off x="698128" y="2570362"/>
            <a:ext cx="3657848" cy="10081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F7296-EEF9-84AE-4244-A17824528958}"/>
              </a:ext>
            </a:extLst>
          </p:cNvPr>
          <p:cNvSpPr txBox="1"/>
          <p:nvPr/>
        </p:nvSpPr>
        <p:spPr>
          <a:xfrm>
            <a:off x="2627784" y="3158306"/>
            <a:ext cx="6336704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catch </a:t>
            </a:r>
            <a:r>
              <a:rPr lang="ko-KR" altLang="en-US" sz="1600" dirty="0"/>
              <a:t>구문은 서비스 호출 중</a:t>
            </a:r>
            <a:r>
              <a:rPr lang="en-US" altLang="ko-KR" sz="1600" dirty="0"/>
              <a:t> </a:t>
            </a:r>
            <a:r>
              <a:rPr lang="ko-KR" altLang="en-US" sz="1600" dirty="0"/>
              <a:t>오류가 발생되면 실행되기에</a:t>
            </a:r>
            <a:r>
              <a:rPr lang="en-US" altLang="ko-KR" sz="1600" dirty="0"/>
              <a:t> “</a:t>
            </a:r>
            <a:r>
              <a:rPr lang="ko-KR" altLang="en-US" sz="1600" dirty="0"/>
              <a:t>실패했습니다</a:t>
            </a:r>
            <a:r>
              <a:rPr lang="en-US" altLang="ko-KR" sz="1600" dirty="0"/>
              <a:t>.” </a:t>
            </a:r>
            <a:r>
              <a:rPr lang="ko-KR" altLang="en-US" sz="1600" dirty="0"/>
              <a:t>메시지 전달하기 위해 문자열 저장하기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BE5D08-CBA9-CADE-43E7-19886C7AD112}"/>
              </a:ext>
            </a:extLst>
          </p:cNvPr>
          <p:cNvSpPr/>
          <p:nvPr/>
        </p:nvSpPr>
        <p:spPr bwMode="auto">
          <a:xfrm>
            <a:off x="971600" y="3938514"/>
            <a:ext cx="2088232" cy="7186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F446-FF60-6F08-DA48-410351E44427}"/>
              </a:ext>
            </a:extLst>
          </p:cNvPr>
          <p:cNvSpPr txBox="1"/>
          <p:nvPr/>
        </p:nvSpPr>
        <p:spPr>
          <a:xfrm>
            <a:off x="2930376" y="4000258"/>
            <a:ext cx="460851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문자열을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변경하기 위해 </a:t>
            </a:r>
            <a:endParaRPr lang="en-US" altLang="ko-KR" sz="1600" dirty="0"/>
          </a:p>
          <a:p>
            <a:r>
              <a:rPr lang="en-US" altLang="ko-KR" sz="1600" dirty="0" err="1"/>
              <a:t>MsgDTO</a:t>
            </a:r>
            <a:r>
              <a:rPr lang="ko-KR" altLang="en-US" sz="1600" dirty="0"/>
              <a:t> 객체를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메시지를 저장하기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8A0DF7-FCE4-EB27-9E14-93E8A05F8F6B}"/>
              </a:ext>
            </a:extLst>
          </p:cNvPr>
          <p:cNvSpPr/>
          <p:nvPr/>
        </p:nvSpPr>
        <p:spPr bwMode="auto">
          <a:xfrm>
            <a:off x="597000" y="5514457"/>
            <a:ext cx="138271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CA139F-1049-2264-A711-49719377E864}"/>
              </a:ext>
            </a:extLst>
          </p:cNvPr>
          <p:cNvSpPr txBox="1"/>
          <p:nvPr/>
        </p:nvSpPr>
        <p:spPr>
          <a:xfrm>
            <a:off x="1619672" y="5378674"/>
            <a:ext cx="4608512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@ReponseBody </a:t>
            </a:r>
            <a:r>
              <a:rPr lang="ko-KR" altLang="en-US" sz="1600" dirty="0" err="1"/>
              <a:t>어노테이션에</a:t>
            </a:r>
            <a:r>
              <a:rPr lang="ko-KR" altLang="en-US" sz="1600" dirty="0"/>
              <a:t> 의해 자동으로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변경되어 전달됨</a:t>
            </a:r>
          </a:p>
        </p:txBody>
      </p:sp>
    </p:spTree>
    <p:extLst>
      <p:ext uri="{BB962C8B-B14F-4D97-AF65-F5344CB8AC3E}">
        <p14:creationId xmlns:p14="http://schemas.microsoft.com/office/powerpoint/2010/main" val="37075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(19)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삭제하기 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/>
              <a:t>NOTICE </a:t>
            </a:r>
            <a:r>
              <a:rPr lang="ko-KR" altLang="en-US" dirty="0"/>
              <a:t>테이블의 </a:t>
            </a:r>
            <a:r>
              <a:rPr lang="en-US" altLang="ko-KR" dirty="0"/>
              <a:t>PK </a:t>
            </a:r>
            <a:r>
              <a:rPr lang="ko-KR" altLang="en-US" dirty="0"/>
              <a:t>컬럼이 </a:t>
            </a:r>
            <a:r>
              <a:rPr lang="en-US" altLang="ko-KR" dirty="0"/>
              <a:t>NOTICE_SEQ </a:t>
            </a:r>
            <a:r>
              <a:rPr lang="ko-KR" altLang="en-US" dirty="0"/>
              <a:t>값에 해당되는 </a:t>
            </a:r>
            <a:br>
              <a:rPr lang="en-US" altLang="ko-KR" dirty="0"/>
            </a:br>
            <a:r>
              <a:rPr lang="ko-KR" altLang="en-US" dirty="0"/>
              <a:t>값을 전달받아 </a:t>
            </a:r>
            <a:r>
              <a:rPr lang="en-US" altLang="ko-KR" dirty="0" err="1"/>
              <a:t>NoticeService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1"/>
            <a:r>
              <a:rPr lang="en-US" altLang="ko-KR" dirty="0"/>
              <a:t>PK </a:t>
            </a:r>
            <a:r>
              <a:rPr lang="ko-KR" altLang="en-US" dirty="0"/>
              <a:t>컬럼은 </a:t>
            </a:r>
            <a:r>
              <a:rPr lang="en-US" altLang="ko-KR" dirty="0"/>
              <a:t>NOTICE </a:t>
            </a:r>
            <a:r>
              <a:rPr lang="ko-KR" altLang="en-US" dirty="0"/>
              <a:t>테이블에 저장된 결과 중 중복되지 않는</a:t>
            </a:r>
            <a:br>
              <a:rPr lang="en-US" altLang="ko-KR" dirty="0"/>
            </a:br>
            <a:r>
              <a:rPr lang="ko-KR" altLang="en-US" dirty="0"/>
              <a:t> 유일한 값을 정의하는 것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/>
              <a:t>를 통해 수정하기를 호출하며</a:t>
            </a:r>
            <a:r>
              <a:rPr lang="en-US" altLang="ko-KR" dirty="0"/>
              <a:t>, </a:t>
            </a:r>
            <a:r>
              <a:rPr lang="ko-KR" altLang="en-US" dirty="0"/>
              <a:t>결과는 </a:t>
            </a:r>
            <a:r>
              <a:rPr lang="en-US" altLang="ko-KR" dirty="0"/>
              <a:t>JSON </a:t>
            </a:r>
            <a:r>
              <a:rPr lang="ko-KR" altLang="en-US" dirty="0"/>
              <a:t>구조로 전달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70F89-64DB-5793-537E-14D82631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8218488" cy="2446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1B6BB1-BB17-A378-B6EB-EC5C8DF12B48}"/>
              </a:ext>
            </a:extLst>
          </p:cNvPr>
          <p:cNvSpPr/>
          <p:nvPr/>
        </p:nvSpPr>
        <p:spPr bwMode="auto">
          <a:xfrm>
            <a:off x="457200" y="4214579"/>
            <a:ext cx="123448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675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099A3FF7-DF47-30E7-7ED9-F85C7E2B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26251"/>
            <a:ext cx="8218488" cy="4132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(20)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삭제하기 </a:t>
            </a:r>
            <a:r>
              <a:rPr lang="en-US" altLang="ko-KR" dirty="0"/>
              <a:t>(2)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D6AFD9-9437-0C72-C458-9E948CFC2FA6}"/>
              </a:ext>
            </a:extLst>
          </p:cNvPr>
          <p:cNvSpPr/>
          <p:nvPr/>
        </p:nvSpPr>
        <p:spPr bwMode="auto">
          <a:xfrm>
            <a:off x="755576" y="3364674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4AE18C-8C83-5DF6-9C66-9C1075D591A8}"/>
              </a:ext>
            </a:extLst>
          </p:cNvPr>
          <p:cNvSpPr/>
          <p:nvPr/>
        </p:nvSpPr>
        <p:spPr bwMode="auto">
          <a:xfrm>
            <a:off x="683568" y="4392091"/>
            <a:ext cx="5688632" cy="4579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5C6420E-A467-DD9C-9001-D384CB500EF8}"/>
              </a:ext>
            </a:extLst>
          </p:cNvPr>
          <p:cNvSpPr/>
          <p:nvPr/>
        </p:nvSpPr>
        <p:spPr bwMode="auto">
          <a:xfrm>
            <a:off x="1331640" y="3679872"/>
            <a:ext cx="216024" cy="7268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29F7D0-F7BC-DD3D-985F-52EB51C47C7B}"/>
              </a:ext>
            </a:extLst>
          </p:cNvPr>
          <p:cNvSpPr txBox="1"/>
          <p:nvPr/>
        </p:nvSpPr>
        <p:spPr>
          <a:xfrm>
            <a:off x="2915816" y="3518294"/>
            <a:ext cx="57598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Ajax</a:t>
            </a:r>
            <a:r>
              <a:rPr lang="ko-KR" altLang="en-US" sz="1600" dirty="0">
                <a:solidFill>
                  <a:srgbClr val="FF0000"/>
                </a:solidFill>
              </a:rPr>
              <a:t>로 전달된 </a:t>
            </a:r>
            <a:r>
              <a:rPr lang="en-US" altLang="ko-KR" sz="1600" dirty="0" err="1">
                <a:solidFill>
                  <a:srgbClr val="FF0000"/>
                </a:solidFill>
              </a:rPr>
              <a:t>NoticeSeq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값을 잘 받았는지 로그 찍기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DC5264-7CEA-0EA3-9C35-93F26AE459C7}"/>
              </a:ext>
            </a:extLst>
          </p:cNvPr>
          <p:cNvSpPr txBox="1"/>
          <p:nvPr/>
        </p:nvSpPr>
        <p:spPr>
          <a:xfrm>
            <a:off x="3203848" y="4365104"/>
            <a:ext cx="4392488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</a:t>
            </a:r>
            <a:r>
              <a:rPr lang="ko-KR" altLang="en-US" sz="1600" dirty="0"/>
              <a:t>에 전달하기 위해 </a:t>
            </a:r>
            <a:br>
              <a:rPr lang="en-US" altLang="ko-KR" sz="1600" dirty="0"/>
            </a:br>
            <a:r>
              <a:rPr lang="en-US" altLang="ko-KR" sz="1600" dirty="0"/>
              <a:t>DTO </a:t>
            </a:r>
            <a:r>
              <a:rPr lang="ko-KR" altLang="en-US" sz="1600" dirty="0"/>
              <a:t>객체를 생성하여 값을 넣기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9977F5-D031-6EA4-2AB6-6AFB58AF4B9D}"/>
              </a:ext>
            </a:extLst>
          </p:cNvPr>
          <p:cNvSpPr/>
          <p:nvPr/>
        </p:nvSpPr>
        <p:spPr bwMode="auto">
          <a:xfrm>
            <a:off x="683568" y="5128460"/>
            <a:ext cx="2952328" cy="3267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A4A51B3-8163-ED34-AEEE-35F942077D1D}"/>
              </a:ext>
            </a:extLst>
          </p:cNvPr>
          <p:cNvSpPr/>
          <p:nvPr/>
        </p:nvSpPr>
        <p:spPr bwMode="auto">
          <a:xfrm>
            <a:off x="1331640" y="4849895"/>
            <a:ext cx="216024" cy="2243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FFB7EC-08B2-A00B-7175-82D7A4B0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46" y="4985504"/>
            <a:ext cx="3456211" cy="1102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DFD6584-B4B4-F4EF-9244-0FEB5DC5048E}"/>
              </a:ext>
            </a:extLst>
          </p:cNvPr>
          <p:cNvSpPr/>
          <p:nvPr/>
        </p:nvSpPr>
        <p:spPr bwMode="auto">
          <a:xfrm>
            <a:off x="3635896" y="5223742"/>
            <a:ext cx="353840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6A2DB-3EED-96CB-7BBA-34E035CD1A7A}"/>
              </a:ext>
            </a:extLst>
          </p:cNvPr>
          <p:cNvSpPr txBox="1"/>
          <p:nvPr/>
        </p:nvSpPr>
        <p:spPr>
          <a:xfrm>
            <a:off x="4394820" y="6058957"/>
            <a:ext cx="265861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INoticeService</a:t>
            </a:r>
            <a:r>
              <a:rPr lang="en-US" altLang="ko-KR" sz="1600" dirty="0"/>
              <a:t> </a:t>
            </a:r>
            <a:r>
              <a:rPr lang="ko-KR" altLang="en-US" sz="1600" dirty="0"/>
              <a:t>함수 호출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7778FC-CFCB-F86C-EF97-F9C52030DC7F}"/>
              </a:ext>
            </a:extLst>
          </p:cNvPr>
          <p:cNvSpPr/>
          <p:nvPr/>
        </p:nvSpPr>
        <p:spPr bwMode="auto">
          <a:xfrm>
            <a:off x="755576" y="1942232"/>
            <a:ext cx="568863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F3D4D-29CB-238C-F2C1-D2A12BBA6C95}"/>
              </a:ext>
            </a:extLst>
          </p:cNvPr>
          <p:cNvSpPr txBox="1"/>
          <p:nvPr/>
        </p:nvSpPr>
        <p:spPr>
          <a:xfrm>
            <a:off x="2987824" y="2209128"/>
            <a:ext cx="54726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로 전달된 </a:t>
            </a:r>
            <a:r>
              <a:rPr lang="en-US" altLang="ko-KR" sz="1600" dirty="0" err="1"/>
              <a:t>NoticeSeq</a:t>
            </a:r>
            <a:r>
              <a:rPr lang="en-US" altLang="ko-KR" sz="1600" dirty="0"/>
              <a:t> </a:t>
            </a:r>
            <a:r>
              <a:rPr lang="ko-KR" altLang="en-US" sz="1600" dirty="0"/>
              <a:t>값을</a:t>
            </a:r>
            <a:r>
              <a:rPr lang="en-US" altLang="ko-KR" sz="1600" dirty="0"/>
              <a:t> Controller</a:t>
            </a:r>
            <a:r>
              <a:rPr lang="ko-KR" altLang="en-US" sz="1600" dirty="0"/>
              <a:t>에서 받기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3476AAA1-08CB-6121-6312-51EB6F5CCABB}"/>
              </a:ext>
            </a:extLst>
          </p:cNvPr>
          <p:cNvSpPr/>
          <p:nvPr/>
        </p:nvSpPr>
        <p:spPr bwMode="auto">
          <a:xfrm>
            <a:off x="1331640" y="2228104"/>
            <a:ext cx="216024" cy="100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11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전체 소스 </a:t>
            </a:r>
            <a:r>
              <a:rPr lang="en-US" altLang="ko-KR" dirty="0"/>
              <a:t>(22)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삭제하기 </a:t>
            </a:r>
            <a:r>
              <a:rPr lang="en-US" altLang="ko-KR" dirty="0"/>
              <a:t>(3)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D14B11-EC5C-79FB-E49C-9946928F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869403"/>
            <a:ext cx="8207376" cy="340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897D98-D326-546D-1B44-5AB3B8B04494}"/>
              </a:ext>
            </a:extLst>
          </p:cNvPr>
          <p:cNvSpPr/>
          <p:nvPr/>
        </p:nvSpPr>
        <p:spPr bwMode="auto">
          <a:xfrm>
            <a:off x="698128" y="1872382"/>
            <a:ext cx="3657848" cy="90854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9938D-E5B5-1A3A-743E-48CA375C42FC}"/>
              </a:ext>
            </a:extLst>
          </p:cNvPr>
          <p:cNvSpPr txBox="1"/>
          <p:nvPr/>
        </p:nvSpPr>
        <p:spPr>
          <a:xfrm>
            <a:off x="2627784" y="2460326"/>
            <a:ext cx="6336704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catch </a:t>
            </a:r>
            <a:r>
              <a:rPr lang="ko-KR" altLang="en-US" sz="1600" dirty="0"/>
              <a:t>구문은 서비스 호출 중</a:t>
            </a:r>
            <a:r>
              <a:rPr lang="en-US" altLang="ko-KR" sz="1600" dirty="0"/>
              <a:t> </a:t>
            </a:r>
            <a:r>
              <a:rPr lang="ko-KR" altLang="en-US" sz="1600" dirty="0"/>
              <a:t>오류가 발생되면 실행되기에</a:t>
            </a:r>
            <a:r>
              <a:rPr lang="en-US" altLang="ko-KR" sz="1600" dirty="0"/>
              <a:t> “</a:t>
            </a:r>
            <a:r>
              <a:rPr lang="ko-KR" altLang="en-US" sz="1600" dirty="0"/>
              <a:t>실패했습니다</a:t>
            </a:r>
            <a:r>
              <a:rPr lang="en-US" altLang="ko-KR" sz="1600" dirty="0"/>
              <a:t>.” </a:t>
            </a:r>
            <a:r>
              <a:rPr lang="ko-KR" altLang="en-US" sz="1600" dirty="0"/>
              <a:t>메시지 전달하기 위해 문자열 저장하기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78E2A4-8284-02CF-A6F9-87C323C12EE0}"/>
              </a:ext>
            </a:extLst>
          </p:cNvPr>
          <p:cNvSpPr/>
          <p:nvPr/>
        </p:nvSpPr>
        <p:spPr bwMode="auto">
          <a:xfrm>
            <a:off x="971600" y="3047876"/>
            <a:ext cx="2088232" cy="7186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A2C0B-DDA8-BCE0-74B1-3BC18C870025}"/>
              </a:ext>
            </a:extLst>
          </p:cNvPr>
          <p:cNvSpPr txBox="1"/>
          <p:nvPr/>
        </p:nvSpPr>
        <p:spPr>
          <a:xfrm>
            <a:off x="2930376" y="3109620"/>
            <a:ext cx="460851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문자열을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변경하기 위해 </a:t>
            </a:r>
            <a:endParaRPr lang="en-US" altLang="ko-KR" sz="1600" dirty="0"/>
          </a:p>
          <a:p>
            <a:r>
              <a:rPr lang="en-US" altLang="ko-KR" sz="1600" dirty="0" err="1"/>
              <a:t>MsgDTO</a:t>
            </a:r>
            <a:r>
              <a:rPr lang="ko-KR" altLang="en-US" sz="1600" dirty="0"/>
              <a:t> 객체를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메시지를 저장하기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95C86A-4CE4-492B-377E-9B23FDCA22A5}"/>
              </a:ext>
            </a:extLst>
          </p:cNvPr>
          <p:cNvSpPr/>
          <p:nvPr/>
        </p:nvSpPr>
        <p:spPr bwMode="auto">
          <a:xfrm>
            <a:off x="927324" y="4587753"/>
            <a:ext cx="138271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609147-B223-A6E9-0766-D9B109EC7554}"/>
              </a:ext>
            </a:extLst>
          </p:cNvPr>
          <p:cNvSpPr txBox="1"/>
          <p:nvPr/>
        </p:nvSpPr>
        <p:spPr>
          <a:xfrm>
            <a:off x="1949996" y="4451970"/>
            <a:ext cx="4608512" cy="4985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@ReponseBody </a:t>
            </a:r>
            <a:r>
              <a:rPr lang="ko-KR" altLang="en-US" sz="1600" dirty="0" err="1"/>
              <a:t>어노테이션에</a:t>
            </a:r>
            <a:r>
              <a:rPr lang="ko-KR" altLang="en-US" sz="1600" dirty="0"/>
              <a:t> 의해 자동으로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구조로 변경되어 전달됨</a:t>
            </a:r>
          </a:p>
        </p:txBody>
      </p:sp>
    </p:spTree>
    <p:extLst>
      <p:ext uri="{BB962C8B-B14F-4D97-AF65-F5344CB8AC3E}">
        <p14:creationId xmlns:p14="http://schemas.microsoft.com/office/powerpoint/2010/main" val="274405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화면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98720-CCBA-DE39-32D7-B80B5C2B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스타일 시트</a:t>
            </a:r>
            <a:r>
              <a:rPr lang="en-US" altLang="ko-KR" dirty="0"/>
              <a:t>(CSS)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표준은 </a:t>
            </a:r>
            <a:r>
              <a:rPr lang="en-US" altLang="ko-KR" dirty="0"/>
              <a:t>&lt;table&gt; </a:t>
            </a:r>
            <a:r>
              <a:rPr lang="ko-KR" altLang="en-US" dirty="0"/>
              <a:t>태그를 표준에서 제외함</a:t>
            </a:r>
            <a:endParaRPr lang="en-US" altLang="ko-KR" dirty="0"/>
          </a:p>
          <a:p>
            <a:pPr lvl="1"/>
            <a:r>
              <a:rPr lang="en-US" altLang="ko-KR" dirty="0"/>
              <a:t>&lt;table&gt; </a:t>
            </a:r>
            <a:r>
              <a:rPr lang="ko-KR" altLang="en-US" dirty="0"/>
              <a:t>대신하여 테이블 효과를 제공하기 위해 활용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자바스크립트</a:t>
            </a:r>
            <a:r>
              <a:rPr lang="en-US" altLang="ko-KR" dirty="0"/>
              <a:t>(JS)</a:t>
            </a:r>
          </a:p>
          <a:p>
            <a:pPr lvl="1"/>
            <a:r>
              <a:rPr lang="ko-KR" altLang="en-US" dirty="0"/>
              <a:t>비동기 통신 기술을 사용하기 위해 </a:t>
            </a:r>
            <a:r>
              <a:rPr lang="en-US" altLang="ko-KR" dirty="0"/>
              <a:t>jQuery </a:t>
            </a:r>
            <a:r>
              <a:rPr lang="ko-KR" altLang="en-US" dirty="0"/>
              <a:t>라이브러리를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JSP</a:t>
            </a:r>
          </a:p>
          <a:p>
            <a:pPr lvl="1"/>
            <a:r>
              <a:rPr lang="ko-KR" altLang="en-US" dirty="0"/>
              <a:t>자바 기반 웹 페이지인 </a:t>
            </a:r>
            <a:r>
              <a:rPr lang="en-US" altLang="ko-KR" dirty="0"/>
              <a:t>JSP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596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화면 구현 폴더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122F7-078B-8C0F-F8CF-59671E46345E}"/>
              </a:ext>
            </a:extLst>
          </p:cNvPr>
          <p:cNvSpPr txBox="1"/>
          <p:nvPr/>
        </p:nvSpPr>
        <p:spPr>
          <a:xfrm>
            <a:off x="2987824" y="4209446"/>
            <a:ext cx="15841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 </a:t>
            </a:r>
            <a:r>
              <a:rPr lang="ko-KR" altLang="en-US" sz="1600" dirty="0"/>
              <a:t>폴더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ECB65-FF28-897C-6CBC-3FE12698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31" y="1250181"/>
            <a:ext cx="2028825" cy="3667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E73493-FC96-3504-321A-A7B4E590C41E}"/>
              </a:ext>
            </a:extLst>
          </p:cNvPr>
          <p:cNvSpPr/>
          <p:nvPr/>
        </p:nvSpPr>
        <p:spPr bwMode="auto">
          <a:xfrm>
            <a:off x="827584" y="2073548"/>
            <a:ext cx="1728192" cy="30162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E7CBFA4-73F1-BFF0-76C3-3FCECA2EF150}"/>
              </a:ext>
            </a:extLst>
          </p:cNvPr>
          <p:cNvSpPr/>
          <p:nvPr/>
        </p:nvSpPr>
        <p:spPr bwMode="auto">
          <a:xfrm>
            <a:off x="2572320" y="2114233"/>
            <a:ext cx="353840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87627-0889-B700-5116-17C46BE23DB3}"/>
              </a:ext>
            </a:extLst>
          </p:cNvPr>
          <p:cNvSpPr txBox="1"/>
          <p:nvPr/>
        </p:nvSpPr>
        <p:spPr>
          <a:xfrm>
            <a:off x="2987824" y="2099731"/>
            <a:ext cx="15841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/>
              <a:t>CSS</a:t>
            </a:r>
            <a:r>
              <a:rPr lang="ko-KR" altLang="en-US" sz="1600" dirty="0"/>
              <a:t> 폴더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E11B4E-F046-F899-7DB2-132261E068C2}"/>
              </a:ext>
            </a:extLst>
          </p:cNvPr>
          <p:cNvSpPr/>
          <p:nvPr/>
        </p:nvSpPr>
        <p:spPr bwMode="auto">
          <a:xfrm>
            <a:off x="827584" y="2420888"/>
            <a:ext cx="1728192" cy="39847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C1E17AD-FFB8-C2A4-204F-E18354681B20}"/>
              </a:ext>
            </a:extLst>
          </p:cNvPr>
          <p:cNvSpPr/>
          <p:nvPr/>
        </p:nvSpPr>
        <p:spPr bwMode="auto">
          <a:xfrm>
            <a:off x="2572320" y="2566090"/>
            <a:ext cx="353840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6BB9C-0A22-D4C2-0AC8-5FCBE02DEAA4}"/>
              </a:ext>
            </a:extLst>
          </p:cNvPr>
          <p:cNvSpPr txBox="1"/>
          <p:nvPr/>
        </p:nvSpPr>
        <p:spPr>
          <a:xfrm>
            <a:off x="2987824" y="2517737"/>
            <a:ext cx="208823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자바스크립트 폴더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A87077-7207-1D29-14D9-091D521B0CA9}"/>
              </a:ext>
            </a:extLst>
          </p:cNvPr>
          <p:cNvSpPr/>
          <p:nvPr/>
        </p:nvSpPr>
        <p:spPr bwMode="auto">
          <a:xfrm>
            <a:off x="827584" y="3574430"/>
            <a:ext cx="1728192" cy="13667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0B92527-8BA1-DDEB-3D6C-128928778370}"/>
              </a:ext>
            </a:extLst>
          </p:cNvPr>
          <p:cNvSpPr/>
          <p:nvPr/>
        </p:nvSpPr>
        <p:spPr bwMode="auto">
          <a:xfrm>
            <a:off x="2572320" y="4257799"/>
            <a:ext cx="353840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04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(1)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0FC392-3A09-8118-49C6-D869C93B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207645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65E033-1022-C3F1-9BB5-8D57CD9F2A08}"/>
              </a:ext>
            </a:extLst>
          </p:cNvPr>
          <p:cNvSpPr/>
          <p:nvPr/>
        </p:nvSpPr>
        <p:spPr bwMode="auto">
          <a:xfrm>
            <a:off x="827584" y="1844824"/>
            <a:ext cx="172819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37042A-1219-CA50-50C9-7268BF9BC9B2}"/>
              </a:ext>
            </a:extLst>
          </p:cNvPr>
          <p:cNvSpPr/>
          <p:nvPr/>
        </p:nvSpPr>
        <p:spPr bwMode="auto">
          <a:xfrm>
            <a:off x="2572320" y="1898209"/>
            <a:ext cx="353840" cy="2532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380C1-3E04-FA8D-CEB7-61357DF9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268760"/>
            <a:ext cx="5636225" cy="38164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0044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13F88-7576-741A-35D1-396D8EA3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3"/>
            <a:ext cx="8240552" cy="4536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6876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 – jQuery </a:t>
            </a:r>
            <a:r>
              <a:rPr lang="ko-KR" altLang="en-US" dirty="0"/>
              <a:t>다운로드 및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A7190-2596-DFC5-9F11-DF50E256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BA05A-A99C-3B9C-5D25-6520A4D7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907421"/>
            <a:ext cx="6263928" cy="2084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4DD50-6E38-6930-61FB-F8328CE6EB33}"/>
              </a:ext>
            </a:extLst>
          </p:cNvPr>
          <p:cNvSpPr txBox="1"/>
          <p:nvPr/>
        </p:nvSpPr>
        <p:spPr>
          <a:xfrm>
            <a:off x="728638" y="3023927"/>
            <a:ext cx="3123282" cy="4062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https://jquery.com/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2BAD3-0A63-051F-AE45-04C7997ED552}"/>
              </a:ext>
            </a:extLst>
          </p:cNvPr>
          <p:cNvSpPr/>
          <p:nvPr/>
        </p:nvSpPr>
        <p:spPr bwMode="auto">
          <a:xfrm>
            <a:off x="4644008" y="2898591"/>
            <a:ext cx="1944216" cy="55066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5FF61-7B16-2096-CDBD-063AE0C9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8" y="4181039"/>
            <a:ext cx="7164288" cy="2363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FF9346-6E72-8F7F-62AD-3D124E5ACFBB}"/>
              </a:ext>
            </a:extLst>
          </p:cNvPr>
          <p:cNvSpPr/>
          <p:nvPr/>
        </p:nvSpPr>
        <p:spPr bwMode="auto">
          <a:xfrm>
            <a:off x="457200" y="4869160"/>
            <a:ext cx="3034680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C00AE-3F12-3616-E397-CDCB4080DEE3}"/>
              </a:ext>
            </a:extLst>
          </p:cNvPr>
          <p:cNvSpPr txBox="1"/>
          <p:nvPr/>
        </p:nvSpPr>
        <p:spPr>
          <a:xfrm>
            <a:off x="1180687" y="5160651"/>
            <a:ext cx="15841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다운로드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47B27-9E00-6374-827D-4F1AA318008C}"/>
              </a:ext>
            </a:extLst>
          </p:cNvPr>
          <p:cNvSpPr txBox="1"/>
          <p:nvPr/>
        </p:nvSpPr>
        <p:spPr>
          <a:xfrm>
            <a:off x="5223900" y="3393980"/>
            <a:ext cx="957555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클릭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E2E3C38-5AE5-1988-19AD-F4AE267245BC}"/>
              </a:ext>
            </a:extLst>
          </p:cNvPr>
          <p:cNvSpPr/>
          <p:nvPr/>
        </p:nvSpPr>
        <p:spPr bwMode="auto">
          <a:xfrm rot="2986024">
            <a:off x="3947845" y="3074479"/>
            <a:ext cx="381491" cy="21465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084A5E-568C-2E77-718C-B5C2931D51F7}"/>
              </a:ext>
            </a:extLst>
          </p:cNvPr>
          <p:cNvSpPr/>
          <p:nvPr/>
        </p:nvSpPr>
        <p:spPr bwMode="auto">
          <a:xfrm rot="21382230">
            <a:off x="3523974" y="4871129"/>
            <a:ext cx="3347450" cy="218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559E0A-E2A1-049A-74E9-084460CE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995" y="2740868"/>
            <a:ext cx="207645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A30EE-E78D-6C59-4248-5EDB43809F44}"/>
              </a:ext>
            </a:extLst>
          </p:cNvPr>
          <p:cNvSpPr/>
          <p:nvPr/>
        </p:nvSpPr>
        <p:spPr bwMode="auto">
          <a:xfrm>
            <a:off x="6952876" y="4811142"/>
            <a:ext cx="201161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45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상세보기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B53411-D97F-2284-BABD-B65C7467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8" y="1844824"/>
            <a:ext cx="8153400" cy="2609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4858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591C3-E521-9B7F-A6A8-CE963F91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사용성을 높이기 위해 기존에 입력된 값을 보여줌</a:t>
            </a:r>
            <a:endParaRPr lang="en-US" altLang="ko-KR" dirty="0"/>
          </a:p>
          <a:p>
            <a:pPr lvl="1"/>
            <a:r>
              <a:rPr lang="ko-KR" altLang="en-US" dirty="0"/>
              <a:t>상세보기와 차이점은 수정가능한 </a:t>
            </a:r>
            <a:r>
              <a:rPr lang="en-US" altLang="ko-KR" dirty="0"/>
              <a:t>input, </a:t>
            </a:r>
            <a:r>
              <a:rPr lang="en-US" altLang="ko-KR" dirty="0" err="1"/>
              <a:t>textarea</a:t>
            </a:r>
            <a:r>
              <a:rPr lang="ko-KR" altLang="en-US" dirty="0"/>
              <a:t>에 값을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3FC6A7-B562-D421-89C5-86E0FC5B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5256584" cy="3985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85C393-91F6-D541-12BA-8EE94384802F}"/>
              </a:ext>
            </a:extLst>
          </p:cNvPr>
          <p:cNvSpPr/>
          <p:nvPr/>
        </p:nvSpPr>
        <p:spPr bwMode="auto">
          <a:xfrm>
            <a:off x="5158408" y="2708920"/>
            <a:ext cx="2808312" cy="151216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D4E76-92ED-5CDD-945E-70219F3A99AC}"/>
              </a:ext>
            </a:extLst>
          </p:cNvPr>
          <p:cNvSpPr txBox="1"/>
          <p:nvPr/>
        </p:nvSpPr>
        <p:spPr>
          <a:xfrm>
            <a:off x="5878488" y="3717032"/>
            <a:ext cx="2906869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기존에 입력된 수정될 값들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CABD01-B62B-EEE9-AA63-CD615728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" y="2204864"/>
            <a:ext cx="2028825" cy="3667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560C13-A6B7-AE0F-8244-4BD086BAC9A4}"/>
              </a:ext>
            </a:extLst>
          </p:cNvPr>
          <p:cNvSpPr/>
          <p:nvPr/>
        </p:nvSpPr>
        <p:spPr bwMode="auto">
          <a:xfrm>
            <a:off x="827584" y="4900617"/>
            <a:ext cx="1728192" cy="20181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F8D992-04DB-7F6C-3E99-519E0E8E7527}"/>
              </a:ext>
            </a:extLst>
          </p:cNvPr>
          <p:cNvSpPr/>
          <p:nvPr/>
        </p:nvSpPr>
        <p:spPr bwMode="auto">
          <a:xfrm>
            <a:off x="2555776" y="4890368"/>
            <a:ext cx="898443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924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AC66A953-3E77-A834-72F8-37A3D430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4" y="1218707"/>
            <a:ext cx="8140986" cy="4445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200259-75A1-5170-9936-38215B41BAF4}"/>
              </a:ext>
            </a:extLst>
          </p:cNvPr>
          <p:cNvSpPr/>
          <p:nvPr/>
        </p:nvSpPr>
        <p:spPr bwMode="auto">
          <a:xfrm>
            <a:off x="917342" y="4316338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A7143-E3CD-4B15-62F2-6397870EFA3E}"/>
              </a:ext>
            </a:extLst>
          </p:cNvPr>
          <p:cNvSpPr txBox="1"/>
          <p:nvPr/>
        </p:nvSpPr>
        <p:spPr>
          <a:xfrm>
            <a:off x="3365614" y="4381551"/>
            <a:ext cx="453680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jQuery </a:t>
            </a:r>
            <a:r>
              <a:rPr lang="ko-KR" altLang="en-US" sz="1600" dirty="0"/>
              <a:t>문법 </a:t>
            </a:r>
            <a:r>
              <a:rPr lang="en-US" altLang="ko-KR" sz="1600" dirty="0"/>
              <a:t>HTML </a:t>
            </a:r>
            <a:r>
              <a:rPr lang="ko-KR" altLang="en-US" sz="1600" dirty="0"/>
              <a:t>파일</a:t>
            </a:r>
            <a:r>
              <a:rPr lang="en-US" altLang="ko-KR" sz="1600" dirty="0"/>
              <a:t> </a:t>
            </a:r>
            <a:r>
              <a:rPr lang="ko-KR" altLang="en-US" sz="1600" dirty="0"/>
              <a:t>로딩이 완료된 뒤</a:t>
            </a:r>
            <a:r>
              <a:rPr lang="en-US" altLang="ko-KR" sz="1600" dirty="0"/>
              <a:t>, </a:t>
            </a:r>
            <a:r>
              <a:rPr lang="ko-KR" altLang="en-US" sz="1600" dirty="0"/>
              <a:t>실행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E85D2B-C9E2-965A-DD59-D1DD34BE4AC9}"/>
              </a:ext>
            </a:extLst>
          </p:cNvPr>
          <p:cNvSpPr/>
          <p:nvPr/>
        </p:nvSpPr>
        <p:spPr bwMode="auto">
          <a:xfrm>
            <a:off x="611560" y="3567252"/>
            <a:ext cx="5400600" cy="43672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A1146-268F-8EAB-B017-0C78BCC55900}"/>
              </a:ext>
            </a:extLst>
          </p:cNvPr>
          <p:cNvSpPr txBox="1"/>
          <p:nvPr/>
        </p:nvSpPr>
        <p:spPr>
          <a:xfrm>
            <a:off x="5796136" y="3634802"/>
            <a:ext cx="24482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CSS, JS </a:t>
            </a:r>
            <a:r>
              <a:rPr lang="ko-KR" altLang="en-US" sz="1600" dirty="0"/>
              <a:t>파일 연결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F4CA08-C30F-297B-3A4A-35BD406ECF13}"/>
              </a:ext>
            </a:extLst>
          </p:cNvPr>
          <p:cNvSpPr/>
          <p:nvPr/>
        </p:nvSpPr>
        <p:spPr bwMode="auto">
          <a:xfrm>
            <a:off x="457200" y="1231487"/>
            <a:ext cx="4762872" cy="14774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C954BF-529C-52B6-C79B-F11CC499BBD5}"/>
              </a:ext>
            </a:extLst>
          </p:cNvPr>
          <p:cNvSpPr txBox="1"/>
          <p:nvPr/>
        </p:nvSpPr>
        <p:spPr>
          <a:xfrm>
            <a:off x="1925575" y="2601193"/>
            <a:ext cx="244827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</a:t>
            </a:r>
            <a:r>
              <a:rPr lang="ko-KR" altLang="en-US" sz="1600" dirty="0"/>
              <a:t>문법</a:t>
            </a:r>
            <a:endParaRPr lang="en-US" altLang="ko-KR" sz="1600" dirty="0"/>
          </a:p>
          <a:p>
            <a:r>
              <a:rPr lang="ko-KR" altLang="en-US" sz="1600" dirty="0"/>
              <a:t>자바 문법과 동일함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779951B-5E44-8658-4711-9209DE1D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80"/>
          <a:stretch/>
        </p:blipFill>
        <p:spPr>
          <a:xfrm>
            <a:off x="4981661" y="1052513"/>
            <a:ext cx="4077221" cy="1969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607AEF-143F-93DA-D36E-8E97B5DA4581}"/>
              </a:ext>
            </a:extLst>
          </p:cNvPr>
          <p:cNvSpPr/>
          <p:nvPr/>
        </p:nvSpPr>
        <p:spPr bwMode="auto">
          <a:xfrm>
            <a:off x="4981661" y="1700808"/>
            <a:ext cx="3262747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E97ECD4F-D42A-2ECA-8819-46DAFD1D8E5F}"/>
              </a:ext>
            </a:extLst>
          </p:cNvPr>
          <p:cNvSpPr/>
          <p:nvPr/>
        </p:nvSpPr>
        <p:spPr bwMode="auto">
          <a:xfrm rot="19489630">
            <a:off x="4479455" y="1996334"/>
            <a:ext cx="510752" cy="1711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690CB8-E540-3062-80F7-BF715619E24E}"/>
              </a:ext>
            </a:extLst>
          </p:cNvPr>
          <p:cNvSpPr txBox="1"/>
          <p:nvPr/>
        </p:nvSpPr>
        <p:spPr>
          <a:xfrm>
            <a:off x="5827886" y="2513437"/>
            <a:ext cx="24482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NoticeController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788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B4EE2D-0C35-8732-2422-A553074A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입력된 글자를 글자수가 아닌 바이트 단위로 체크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184BB-06E3-693A-AE94-28AEBF06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9877"/>
            <a:ext cx="8229600" cy="3407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1462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AE3EA9F7-A164-2E77-CF15-18A4D8CE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 유효성 체크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1A8C3-7838-0CCB-8AE1-6DBABB69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0821"/>
            <a:ext cx="8229600" cy="31922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FDC4A5-6311-4DE9-07B4-9AD637E19FEA}"/>
              </a:ext>
            </a:extLst>
          </p:cNvPr>
          <p:cNvSpPr/>
          <p:nvPr/>
        </p:nvSpPr>
        <p:spPr bwMode="auto">
          <a:xfrm>
            <a:off x="683568" y="2296884"/>
            <a:ext cx="4104456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211A5A-4F93-73B5-BF35-0A7D4A983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35"/>
          <a:stretch/>
        </p:blipFill>
        <p:spPr>
          <a:xfrm>
            <a:off x="2267744" y="5249213"/>
            <a:ext cx="4906888" cy="1001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BA70DBC-971C-DBEF-3A2F-D92FF54D4822}"/>
              </a:ext>
            </a:extLst>
          </p:cNvPr>
          <p:cNvSpPr/>
          <p:nvPr/>
        </p:nvSpPr>
        <p:spPr bwMode="auto">
          <a:xfrm>
            <a:off x="4067944" y="2593689"/>
            <a:ext cx="288032" cy="34476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F79F68-FDAA-FC14-33AE-921D5861CD40}"/>
              </a:ext>
            </a:extLst>
          </p:cNvPr>
          <p:cNvSpPr/>
          <p:nvPr/>
        </p:nvSpPr>
        <p:spPr bwMode="auto">
          <a:xfrm>
            <a:off x="2267744" y="6034949"/>
            <a:ext cx="2304256" cy="2160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57E11-E70F-E4C4-B00E-DB198C5463D7}"/>
              </a:ext>
            </a:extLst>
          </p:cNvPr>
          <p:cNvSpPr txBox="1"/>
          <p:nvPr/>
        </p:nvSpPr>
        <p:spPr>
          <a:xfrm>
            <a:off x="3152588" y="6226643"/>
            <a:ext cx="31683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뒤에 설명할 </a:t>
            </a:r>
            <a:r>
              <a:rPr lang="en-US" altLang="ko-KR" sz="1600" dirty="0"/>
              <a:t>HTML </a:t>
            </a:r>
            <a:r>
              <a:rPr lang="ko-KR" altLang="en-US" sz="1600" dirty="0"/>
              <a:t>파일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5FCC8-290E-DF28-217B-DF20184B4CD6}"/>
              </a:ext>
            </a:extLst>
          </p:cNvPr>
          <p:cNvSpPr txBox="1"/>
          <p:nvPr/>
        </p:nvSpPr>
        <p:spPr>
          <a:xfrm>
            <a:off x="3851920" y="3370653"/>
            <a:ext cx="3600400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Id</a:t>
            </a:r>
            <a:r>
              <a:rPr lang="ko-KR" altLang="en-US" sz="1600" dirty="0"/>
              <a:t>로 </a:t>
            </a:r>
            <a:r>
              <a:rPr lang="en-US" altLang="ko-KR" sz="1600" dirty="0"/>
              <a:t>&lt;form&gt; </a:t>
            </a:r>
            <a:r>
              <a:rPr lang="ko-KR" altLang="en-US" sz="1600" dirty="0"/>
              <a:t>태그를 객체로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724502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C1F12CC-0C4D-95C1-4D76-7FC1AD17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/>
              <a:t>자바스크립트 유효성 체크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719354-1CD8-70A7-35CD-37083DF8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2816"/>
            <a:ext cx="8534400" cy="463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FDAAC1-4622-28A0-4F2F-E86F12F49F64}"/>
              </a:ext>
            </a:extLst>
          </p:cNvPr>
          <p:cNvSpPr/>
          <p:nvPr/>
        </p:nvSpPr>
        <p:spPr bwMode="auto">
          <a:xfrm>
            <a:off x="395536" y="1772816"/>
            <a:ext cx="3816424" cy="14401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CE37C-8BBC-CCA3-F652-1798CB4B7475}"/>
              </a:ext>
            </a:extLst>
          </p:cNvPr>
          <p:cNvSpPr txBox="1"/>
          <p:nvPr/>
        </p:nvSpPr>
        <p:spPr>
          <a:xfrm>
            <a:off x="3465836" y="2348880"/>
            <a:ext cx="496855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라디오 버튼은 동일한 이름이 여러 개 존재하기에 </a:t>
            </a:r>
            <a:endParaRPr lang="en-US" altLang="ko-KR" sz="1600" dirty="0"/>
          </a:p>
          <a:p>
            <a:r>
              <a:rPr lang="ko-KR" altLang="en-US" sz="1600" dirty="0"/>
              <a:t>반복문을 통해 </a:t>
            </a:r>
            <a:r>
              <a:rPr lang="en-US" altLang="ko-KR" sz="1600" dirty="0"/>
              <a:t>checked</a:t>
            </a:r>
            <a:r>
              <a:rPr lang="ko-KR" altLang="en-US" sz="1600" dirty="0"/>
              <a:t> 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717764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C1F12CC-0C4D-95C1-4D76-7FC1AD17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 err="1"/>
              <a:t>NoticeController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/>
              <a:t>${“#f”}.serialize()</a:t>
            </a:r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에서 제공하는 함수</a:t>
            </a:r>
            <a:endParaRPr lang="en-US" altLang="ko-KR" dirty="0"/>
          </a:p>
          <a:p>
            <a:pPr lvl="2"/>
            <a:r>
              <a:rPr lang="en-US" altLang="ko-KR" dirty="0"/>
              <a:t>Form </a:t>
            </a:r>
            <a:r>
              <a:rPr lang="ko-KR" altLang="en-US" dirty="0"/>
              <a:t>태그 내 하위 요소</a:t>
            </a:r>
            <a:r>
              <a:rPr lang="en-US" altLang="ko-KR" dirty="0"/>
              <a:t>(input,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값들을 파라미터 형태로 변환</a:t>
            </a:r>
            <a:endParaRPr lang="en-US" altLang="ko-KR" dirty="0"/>
          </a:p>
          <a:p>
            <a:pPr lvl="3"/>
            <a:r>
              <a:rPr lang="ko-KR" altLang="en-US" dirty="0"/>
              <a:t>변환 예 </a:t>
            </a:r>
            <a:r>
              <a:rPr lang="en-US" altLang="ko-KR" dirty="0"/>
              <a:t>: </a:t>
            </a:r>
            <a:r>
              <a:rPr lang="en-US" altLang="ko-KR" dirty="0" err="1"/>
              <a:t>noticeSeq</a:t>
            </a:r>
            <a:r>
              <a:rPr lang="en-US" altLang="ko-KR" dirty="0"/>
              <a:t>=1&amp;title=</a:t>
            </a:r>
            <a:r>
              <a:rPr lang="ko-KR" altLang="en-US" dirty="0"/>
              <a:t>안녕하세요</a:t>
            </a:r>
            <a:r>
              <a:rPr lang="en-US" altLang="ko-KR" dirty="0"/>
              <a:t>.&amp;contents=</a:t>
            </a:r>
            <a:r>
              <a:rPr lang="ko-KR" altLang="en-US" dirty="0"/>
              <a:t>내용입니다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Form </a:t>
            </a:r>
            <a:r>
              <a:rPr lang="ko-KR" altLang="en-US" dirty="0"/>
              <a:t>태그 내 전송할 하위 요소가 많을 경우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BF722-C1FC-2033-850E-D4FF085C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6992"/>
            <a:ext cx="8250366" cy="280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CB1586-2F23-B855-8A77-8CE089C37880}"/>
              </a:ext>
            </a:extLst>
          </p:cNvPr>
          <p:cNvSpPr/>
          <p:nvPr/>
        </p:nvSpPr>
        <p:spPr bwMode="auto">
          <a:xfrm>
            <a:off x="1763688" y="4365104"/>
            <a:ext cx="604867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2CA571F2-01A6-0E4B-ACB7-F299448D3B5A}"/>
              </a:ext>
            </a:extLst>
          </p:cNvPr>
          <p:cNvSpPr/>
          <p:nvPr/>
        </p:nvSpPr>
        <p:spPr bwMode="auto">
          <a:xfrm>
            <a:off x="1331640" y="4293096"/>
            <a:ext cx="504056" cy="28803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079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7420E5-5D96-676F-68E8-09CAFFC4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6" y="1229942"/>
            <a:ext cx="8213286" cy="4863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D366F0-41A6-5CC0-24D3-7D73FB0D90CC}"/>
              </a:ext>
            </a:extLst>
          </p:cNvPr>
          <p:cNvSpPr/>
          <p:nvPr/>
        </p:nvSpPr>
        <p:spPr bwMode="auto">
          <a:xfrm>
            <a:off x="3667646" y="3625974"/>
            <a:ext cx="2416522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930779-32B8-9338-F499-74E95DED6975}"/>
              </a:ext>
            </a:extLst>
          </p:cNvPr>
          <p:cNvSpPr/>
          <p:nvPr/>
        </p:nvSpPr>
        <p:spPr bwMode="auto">
          <a:xfrm>
            <a:off x="3500388" y="2099002"/>
            <a:ext cx="3384376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18AF61-7D88-9BB6-BD59-B2D051352426}"/>
              </a:ext>
            </a:extLst>
          </p:cNvPr>
          <p:cNvSpPr/>
          <p:nvPr/>
        </p:nvSpPr>
        <p:spPr bwMode="auto">
          <a:xfrm>
            <a:off x="3059831" y="5135984"/>
            <a:ext cx="4370313" cy="2372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7AF99-F4EF-AC0D-19CB-0E7DB04854C1}"/>
              </a:ext>
            </a:extLst>
          </p:cNvPr>
          <p:cNvSpPr/>
          <p:nvPr/>
        </p:nvSpPr>
        <p:spPr bwMode="auto">
          <a:xfrm>
            <a:off x="3203848" y="5518546"/>
            <a:ext cx="4226296" cy="2372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BEA61F3-C43C-6B65-6C63-F92C8F15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31" y="2708193"/>
            <a:ext cx="2121635" cy="2034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D34FC08-C81C-51DA-FCB4-97C31BE644DA}"/>
              </a:ext>
            </a:extLst>
          </p:cNvPr>
          <p:cNvSpPr/>
          <p:nvPr/>
        </p:nvSpPr>
        <p:spPr bwMode="auto">
          <a:xfrm rot="18889412">
            <a:off x="5636748" y="4616948"/>
            <a:ext cx="937542" cy="2125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D42C286-2A4C-4399-7EAB-0D8C8DCB00FE}"/>
              </a:ext>
            </a:extLst>
          </p:cNvPr>
          <p:cNvSpPr/>
          <p:nvPr/>
        </p:nvSpPr>
        <p:spPr bwMode="auto">
          <a:xfrm>
            <a:off x="6084168" y="3661438"/>
            <a:ext cx="427163" cy="2125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79B13B5-EC7E-0E14-B5A9-FA9886EC0BD9}"/>
              </a:ext>
            </a:extLst>
          </p:cNvPr>
          <p:cNvSpPr/>
          <p:nvPr/>
        </p:nvSpPr>
        <p:spPr bwMode="auto">
          <a:xfrm rot="5400000">
            <a:off x="6367314" y="2433010"/>
            <a:ext cx="288034" cy="2125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129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C08765-3719-25E0-A405-8E63FEEB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81" y="1268760"/>
            <a:ext cx="8229600" cy="43856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2185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591C3-E521-9B7F-A6A8-CE963F91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리스트의 게시글 제목을 선택하면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해당 글을 보여줌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4126B8-3B5E-DE7C-A111-B4159B65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27" y="4359462"/>
            <a:ext cx="5677411" cy="1817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48716-07AA-7430-25A8-3A1ABB4D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" y="2204864"/>
            <a:ext cx="2028825" cy="3667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4D35E3-B668-7742-F371-0365730CCE38}"/>
              </a:ext>
            </a:extLst>
          </p:cNvPr>
          <p:cNvSpPr/>
          <p:nvPr/>
        </p:nvSpPr>
        <p:spPr bwMode="auto">
          <a:xfrm>
            <a:off x="827584" y="4900617"/>
            <a:ext cx="1728192" cy="20181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79FB668-37F9-C8AC-1CA6-0A026DB5D07E}"/>
              </a:ext>
            </a:extLst>
          </p:cNvPr>
          <p:cNvSpPr/>
          <p:nvPr/>
        </p:nvSpPr>
        <p:spPr bwMode="auto">
          <a:xfrm>
            <a:off x="2555776" y="4890368"/>
            <a:ext cx="898443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49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D0685-A796-095B-4E87-7CC4FF472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65"/>
          <a:stretch/>
        </p:blipFill>
        <p:spPr>
          <a:xfrm>
            <a:off x="475010" y="1196753"/>
            <a:ext cx="8211790" cy="280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EDBB26-E44B-8475-62E0-F58450E41A79}"/>
              </a:ext>
            </a:extLst>
          </p:cNvPr>
          <p:cNvSpPr/>
          <p:nvPr/>
        </p:nvSpPr>
        <p:spPr bwMode="auto">
          <a:xfrm>
            <a:off x="457200" y="1166052"/>
            <a:ext cx="5050904" cy="14774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8FE4F-452E-D2C6-D631-8A3C158BBA4F}"/>
              </a:ext>
            </a:extLst>
          </p:cNvPr>
          <p:cNvSpPr txBox="1"/>
          <p:nvPr/>
        </p:nvSpPr>
        <p:spPr>
          <a:xfrm>
            <a:off x="1925575" y="2535758"/>
            <a:ext cx="244827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</a:t>
            </a:r>
            <a:r>
              <a:rPr lang="ko-KR" altLang="en-US" sz="1600" dirty="0"/>
              <a:t>문법</a:t>
            </a:r>
            <a:endParaRPr lang="en-US" altLang="ko-KR" sz="1600" dirty="0"/>
          </a:p>
          <a:p>
            <a:r>
              <a:rPr lang="ko-KR" altLang="en-US" sz="1600" dirty="0"/>
              <a:t>자바 문법과 동일함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1EE67508-F217-7D21-5EF8-A100944D898E}"/>
              </a:ext>
            </a:extLst>
          </p:cNvPr>
          <p:cNvSpPr/>
          <p:nvPr/>
        </p:nvSpPr>
        <p:spPr bwMode="auto">
          <a:xfrm rot="19489630">
            <a:off x="4479455" y="1930899"/>
            <a:ext cx="510752" cy="1711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86AC70B-28CC-0C51-CEBF-4406CC5AD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5135"/>
          <a:stretch/>
        </p:blipFill>
        <p:spPr>
          <a:xfrm>
            <a:off x="4973277" y="908720"/>
            <a:ext cx="3970784" cy="209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2B127C-D4B4-967F-639C-A420071FAC19}"/>
              </a:ext>
            </a:extLst>
          </p:cNvPr>
          <p:cNvSpPr/>
          <p:nvPr/>
        </p:nvSpPr>
        <p:spPr bwMode="auto">
          <a:xfrm>
            <a:off x="4981661" y="1635373"/>
            <a:ext cx="3262747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09285-3481-1F04-9E64-DE5FC36027A2}"/>
              </a:ext>
            </a:extLst>
          </p:cNvPr>
          <p:cNvSpPr txBox="1"/>
          <p:nvPr/>
        </p:nvSpPr>
        <p:spPr>
          <a:xfrm>
            <a:off x="5827886" y="2448002"/>
            <a:ext cx="244827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NoticeController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696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만들기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수정보기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E9F59-72A1-B108-BFBA-EB712DF9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772816"/>
            <a:ext cx="5918460" cy="4487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5561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7B0D7DF-3733-77CF-0BBB-65BF9BEB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자바스크립트에서 </a:t>
            </a:r>
            <a:r>
              <a:rPr lang="en-US" altLang="ko-KR" dirty="0"/>
              <a:t>JSP</a:t>
            </a:r>
            <a:r>
              <a:rPr lang="ko-KR" altLang="en-US" dirty="0"/>
              <a:t> 변수 사용</a:t>
            </a:r>
            <a:endParaRPr lang="en-US" altLang="ko-KR" dirty="0"/>
          </a:p>
          <a:p>
            <a:pPr lvl="1"/>
            <a:r>
              <a:rPr lang="ko-KR" altLang="en-US" dirty="0"/>
              <a:t>자바스크립트 실행 </a:t>
            </a:r>
            <a:r>
              <a:rPr lang="en-US" altLang="ko-KR" dirty="0"/>
              <a:t>: </a:t>
            </a:r>
            <a:r>
              <a:rPr lang="ko-KR" altLang="en-US" dirty="0"/>
              <a:t>인터넷 브라우저</a:t>
            </a:r>
            <a:r>
              <a:rPr lang="en-US" altLang="ko-KR" dirty="0"/>
              <a:t>(IE, </a:t>
            </a:r>
            <a:r>
              <a:rPr lang="ko-KR" altLang="en-US" dirty="0"/>
              <a:t>크롬 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JSP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ko-KR" altLang="en-US" dirty="0"/>
              <a:t>웹서버</a:t>
            </a:r>
            <a:r>
              <a:rPr lang="en-US" altLang="ko-KR" dirty="0"/>
              <a:t>(</a:t>
            </a:r>
            <a:r>
              <a:rPr lang="ko-KR" altLang="en-US" dirty="0" err="1"/>
              <a:t>톰켓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자바스크립트보다 </a:t>
            </a:r>
            <a:r>
              <a:rPr lang="en-US" altLang="ko-KR" dirty="0"/>
              <a:t>JSP </a:t>
            </a:r>
            <a:r>
              <a:rPr lang="ko-KR" altLang="en-US" dirty="0"/>
              <a:t>문법이 먼저 </a:t>
            </a:r>
            <a:r>
              <a:rPr lang="en-US" altLang="ko-KR" dirty="0"/>
              <a:t>HTML </a:t>
            </a:r>
            <a:r>
              <a:rPr lang="ko-KR" altLang="en-US" dirty="0"/>
              <a:t>생성될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먼저 생성되기때문에 자바스크립트 상수에 선언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변수로 선언하여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값 변경 불가능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D0685-A796-095B-4E87-7CC4FF472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87"/>
          <a:stretch/>
        </p:blipFill>
        <p:spPr>
          <a:xfrm>
            <a:off x="519477" y="4149080"/>
            <a:ext cx="8140931" cy="18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91D14C-1DCB-3FE9-881B-C85115F624B2}"/>
              </a:ext>
            </a:extLst>
          </p:cNvPr>
          <p:cNvSpPr/>
          <p:nvPr/>
        </p:nvSpPr>
        <p:spPr bwMode="auto">
          <a:xfrm>
            <a:off x="1043608" y="4329100"/>
            <a:ext cx="6480720" cy="151216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662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3E01D-94A1-3ECF-6878-EE1112E6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5" y="1243687"/>
            <a:ext cx="8200065" cy="3550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45F430-856B-D7E5-6365-297D73C84F51}"/>
              </a:ext>
            </a:extLst>
          </p:cNvPr>
          <p:cNvSpPr/>
          <p:nvPr/>
        </p:nvSpPr>
        <p:spPr bwMode="auto">
          <a:xfrm>
            <a:off x="737394" y="1700808"/>
            <a:ext cx="4914726" cy="8774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3138B0-B3A1-E2A9-4E1F-1459A0B797BE}"/>
              </a:ext>
            </a:extLst>
          </p:cNvPr>
          <p:cNvSpPr/>
          <p:nvPr/>
        </p:nvSpPr>
        <p:spPr bwMode="auto">
          <a:xfrm>
            <a:off x="737394" y="2683349"/>
            <a:ext cx="4914726" cy="8474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3A4226-71AC-D6ED-E152-8282A6F586D9}"/>
              </a:ext>
            </a:extLst>
          </p:cNvPr>
          <p:cNvSpPr/>
          <p:nvPr/>
        </p:nvSpPr>
        <p:spPr bwMode="auto">
          <a:xfrm>
            <a:off x="737394" y="3710898"/>
            <a:ext cx="4914726" cy="8474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3E827-C47D-3C3C-98EA-D1DCCA8609A5}"/>
              </a:ext>
            </a:extLst>
          </p:cNvPr>
          <p:cNvSpPr txBox="1"/>
          <p:nvPr/>
        </p:nvSpPr>
        <p:spPr>
          <a:xfrm>
            <a:off x="4644008" y="2139526"/>
            <a:ext cx="295928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수정 버튼에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8A8BD-3957-9200-5E48-A5CCA22688A0}"/>
              </a:ext>
            </a:extLst>
          </p:cNvPr>
          <p:cNvSpPr txBox="1"/>
          <p:nvPr/>
        </p:nvSpPr>
        <p:spPr>
          <a:xfrm>
            <a:off x="4658607" y="3082566"/>
            <a:ext cx="295928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삭제 버튼에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AE9B5-3FF6-CA23-0257-623508B6EE35}"/>
              </a:ext>
            </a:extLst>
          </p:cNvPr>
          <p:cNvSpPr txBox="1"/>
          <p:nvPr/>
        </p:nvSpPr>
        <p:spPr>
          <a:xfrm>
            <a:off x="4662627" y="4403698"/>
            <a:ext cx="295928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목록 버튼에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 생성</a:t>
            </a:r>
          </a:p>
        </p:txBody>
      </p:sp>
    </p:spTree>
    <p:extLst>
      <p:ext uri="{BB962C8B-B14F-4D97-AF65-F5344CB8AC3E}">
        <p14:creationId xmlns:p14="http://schemas.microsoft.com/office/powerpoint/2010/main" val="19548934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EC1B8-D358-78D6-6884-FA0E9DEA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버튼 클릭</a:t>
            </a:r>
            <a:endParaRPr lang="en-US" altLang="ko-KR" dirty="0"/>
          </a:p>
          <a:p>
            <a:pPr lvl="1"/>
            <a:r>
              <a:rPr lang="ko-KR" altLang="en-US" dirty="0"/>
              <a:t>본인이 작성한 글만 수정 가능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에서 생성한 세션의 아이디</a:t>
            </a:r>
            <a:r>
              <a:rPr lang="en-US" altLang="ko-KR" dirty="0"/>
              <a:t>(</a:t>
            </a:r>
            <a:r>
              <a:rPr lang="ko-KR" altLang="en-US" dirty="0"/>
              <a:t>로그인 </a:t>
            </a:r>
            <a:r>
              <a:rPr lang="ko-KR" altLang="en-US" dirty="0" err="1"/>
              <a:t>사용자아이디</a:t>
            </a:r>
            <a:r>
              <a:rPr lang="en-US" altLang="ko-KR" dirty="0"/>
              <a:t>)</a:t>
            </a:r>
            <a:r>
              <a:rPr lang="ko-KR" altLang="en-US" dirty="0" err="1"/>
              <a:t>와게시글</a:t>
            </a:r>
            <a:r>
              <a:rPr lang="ko-KR" altLang="en-US" dirty="0"/>
              <a:t> 작성자 아이디와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E0612-9FBA-5D9B-0124-B5AD9CD7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2924944"/>
            <a:ext cx="8245642" cy="27363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744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EC1B8-D358-78D6-6884-FA0E9DEA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삭제 버튼 클릭 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본인이 작성한 글만 삭제 가능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/>
              <a:t>Controller </a:t>
            </a:r>
            <a:r>
              <a:rPr lang="ko-KR" altLang="en-US" dirty="0"/>
              <a:t>호출하여 </a:t>
            </a:r>
            <a:r>
              <a:rPr lang="en-US" altLang="ko-KR" dirty="0"/>
              <a:t>DB 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366F9-EF44-7D75-D8CE-D3DA928A2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66"/>
          <a:stretch/>
        </p:blipFill>
        <p:spPr>
          <a:xfrm>
            <a:off x="539552" y="2564680"/>
            <a:ext cx="8136136" cy="38027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1532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EC1B8-D358-78D6-6884-FA0E9DEA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삭제 버튼 클릭 </a:t>
            </a:r>
            <a:r>
              <a:rPr lang="en-US" altLang="ko-KR" dirty="0"/>
              <a:t>(2)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DB744-B670-2903-1AE3-70D07A2F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81"/>
          <a:stretch/>
        </p:blipFill>
        <p:spPr>
          <a:xfrm>
            <a:off x="476505" y="1812337"/>
            <a:ext cx="8222470" cy="2408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03C8A8-1E8A-7C73-3A63-87BE2C4E1A5E}"/>
              </a:ext>
            </a:extLst>
          </p:cNvPr>
          <p:cNvSpPr/>
          <p:nvPr/>
        </p:nvSpPr>
        <p:spPr bwMode="auto">
          <a:xfrm>
            <a:off x="827584" y="3651135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5592C-8491-1FD5-4F5D-2D1BEC672DEC}"/>
              </a:ext>
            </a:extLst>
          </p:cNvPr>
          <p:cNvSpPr txBox="1"/>
          <p:nvPr/>
        </p:nvSpPr>
        <p:spPr>
          <a:xfrm>
            <a:off x="1835696" y="3769435"/>
            <a:ext cx="4320480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자바스크립트에서 </a:t>
            </a:r>
            <a:r>
              <a:rPr lang="en-US" altLang="ko-KR" sz="1600" dirty="0" err="1"/>
              <a:t>Thymeleaf</a:t>
            </a:r>
            <a:r>
              <a:rPr lang="ko-KR" altLang="en-US" sz="1600" dirty="0"/>
              <a:t> 사용 끝 정의</a:t>
            </a:r>
          </a:p>
        </p:txBody>
      </p:sp>
    </p:spTree>
    <p:extLst>
      <p:ext uri="{BB962C8B-B14F-4D97-AF65-F5344CB8AC3E}">
        <p14:creationId xmlns:p14="http://schemas.microsoft.com/office/powerpoint/2010/main" val="3774429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58C0F-174E-5C97-F3AB-8FFAD71C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4" y="1268760"/>
            <a:ext cx="8229600" cy="4144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01736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상세보기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2DF9E-E94D-7A15-D405-78EB77E0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9243"/>
            <a:ext cx="8229600" cy="504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645252-1942-8BD0-194B-7B8F9B36CB0A}"/>
              </a:ext>
            </a:extLst>
          </p:cNvPr>
          <p:cNvSpPr/>
          <p:nvPr/>
        </p:nvSpPr>
        <p:spPr bwMode="auto">
          <a:xfrm>
            <a:off x="457200" y="4960218"/>
            <a:ext cx="4042792" cy="93610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313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HTML </a:t>
            </a:r>
            <a:r>
              <a:rPr lang="ko-KR" altLang="en-US" dirty="0"/>
              <a:t>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591C3-E521-9B7F-A6A8-CE963F91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공지사항의 첫 실행 화면으로 등록된 글들을 보여줌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2D245-2885-F7A4-C8A4-D3E322026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7"/>
          <a:stretch/>
        </p:blipFill>
        <p:spPr>
          <a:xfrm>
            <a:off x="3077487" y="4024332"/>
            <a:ext cx="5628670" cy="1414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15481-F830-1202-8E0B-C02D76CE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" y="1844824"/>
            <a:ext cx="2028825" cy="3667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6A936F-9930-B546-5DCA-BAE76A4D0562}"/>
              </a:ext>
            </a:extLst>
          </p:cNvPr>
          <p:cNvSpPr/>
          <p:nvPr/>
        </p:nvSpPr>
        <p:spPr bwMode="auto">
          <a:xfrm>
            <a:off x="827584" y="4907181"/>
            <a:ext cx="1728192" cy="18435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9823844-F411-C19F-36B0-3DFB1D6F7C62}"/>
              </a:ext>
            </a:extLst>
          </p:cNvPr>
          <p:cNvSpPr/>
          <p:nvPr/>
        </p:nvSpPr>
        <p:spPr bwMode="auto">
          <a:xfrm>
            <a:off x="2564119" y="4862448"/>
            <a:ext cx="441318" cy="2290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56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76E48-C5B7-5958-9FE2-8BDFAA6F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58324" cy="4536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5633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4207D0-E954-54E5-F703-0DB6D15D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0" y="1211040"/>
            <a:ext cx="8229600" cy="26033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41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MariaDB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en-US" altLang="ko-KR" dirty="0"/>
              <a:t>NOTICE : </a:t>
            </a:r>
            <a:r>
              <a:rPr lang="ko-KR" altLang="en-US" dirty="0"/>
              <a:t>공지사항</a:t>
            </a:r>
            <a:endParaRPr lang="en-US" altLang="ko-KR" dirty="0"/>
          </a:p>
          <a:p>
            <a:pPr lvl="1"/>
            <a:r>
              <a:rPr lang="en-US" altLang="ko-KR" dirty="0"/>
              <a:t>USER_INFO : </a:t>
            </a:r>
            <a:r>
              <a:rPr lang="ko-KR" altLang="en-US" dirty="0"/>
              <a:t>회원정보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4523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C6EC9-D0CF-2175-1329-625CE70D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7"/>
          <a:stretch/>
        </p:blipFill>
        <p:spPr>
          <a:xfrm>
            <a:off x="457200" y="1196752"/>
            <a:ext cx="8229600" cy="5376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8BD466-2E37-B4CE-B366-25D626263DC5}"/>
              </a:ext>
            </a:extLst>
          </p:cNvPr>
          <p:cNvSpPr/>
          <p:nvPr/>
        </p:nvSpPr>
        <p:spPr bwMode="auto">
          <a:xfrm>
            <a:off x="971600" y="1340768"/>
            <a:ext cx="2808312" cy="5760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9C0BE-8A80-2DA8-BBF9-0D3E38C03243}"/>
              </a:ext>
            </a:extLst>
          </p:cNvPr>
          <p:cNvSpPr txBox="1"/>
          <p:nvPr/>
        </p:nvSpPr>
        <p:spPr>
          <a:xfrm>
            <a:off x="3563888" y="1477989"/>
            <a:ext cx="18722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자바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78363-0153-C077-0D97-22FCD5B7C240}"/>
              </a:ext>
            </a:extLst>
          </p:cNvPr>
          <p:cNvSpPr/>
          <p:nvPr/>
        </p:nvSpPr>
        <p:spPr bwMode="auto">
          <a:xfrm>
            <a:off x="971600" y="5667598"/>
            <a:ext cx="2808312" cy="5760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8E5E7-616B-9ECF-9BFF-C346804FB2BA}"/>
              </a:ext>
            </a:extLst>
          </p:cNvPr>
          <p:cNvSpPr txBox="1"/>
          <p:nvPr/>
        </p:nvSpPr>
        <p:spPr>
          <a:xfrm>
            <a:off x="3563888" y="5804819"/>
            <a:ext cx="18722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자바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17B8E-5C5F-8B72-DFAF-BC58D6DE40EC}"/>
              </a:ext>
            </a:extLst>
          </p:cNvPr>
          <p:cNvSpPr/>
          <p:nvPr/>
        </p:nvSpPr>
        <p:spPr bwMode="auto">
          <a:xfrm>
            <a:off x="1259632" y="2126506"/>
            <a:ext cx="6624736" cy="338437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8FF73-F1C7-C8E1-0CC9-8840F24A2B66}"/>
              </a:ext>
            </a:extLst>
          </p:cNvPr>
          <p:cNvSpPr txBox="1"/>
          <p:nvPr/>
        </p:nvSpPr>
        <p:spPr>
          <a:xfrm>
            <a:off x="6732240" y="2636912"/>
            <a:ext cx="187220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반복 영역</a:t>
            </a:r>
          </a:p>
        </p:txBody>
      </p:sp>
    </p:spTree>
    <p:extLst>
      <p:ext uri="{BB962C8B-B14F-4D97-AF65-F5344CB8AC3E}">
        <p14:creationId xmlns:p14="http://schemas.microsoft.com/office/powerpoint/2010/main" val="3156803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591C3-E521-9B7F-A6A8-CE963F91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글 등록 화면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7C66D-82D5-B7F9-F2C1-B8413E936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r="1"/>
          <a:stretch/>
        </p:blipFill>
        <p:spPr>
          <a:xfrm>
            <a:off x="467544" y="1772815"/>
            <a:ext cx="6480720" cy="48975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7988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주요 내용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ED30230-6CC4-284E-6184-D6DCC4680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공지사항 등록은 </a:t>
            </a:r>
            <a:r>
              <a:rPr lang="en-US" altLang="ko-KR" dirty="0"/>
              <a:t>DB</a:t>
            </a:r>
            <a:r>
              <a:rPr lang="ko-KR" altLang="en-US" dirty="0"/>
              <a:t>에 값을 가져오는 기능이 없어</a:t>
            </a:r>
            <a:br>
              <a:rPr lang="en-US" altLang="ko-KR" dirty="0"/>
            </a:br>
            <a:r>
              <a:rPr lang="ko-KR" altLang="en-US" dirty="0"/>
              <a:t>단순 </a:t>
            </a:r>
            <a:r>
              <a:rPr lang="en-US" altLang="ko-KR" dirty="0"/>
              <a:t>HTML</a:t>
            </a:r>
            <a:r>
              <a:rPr lang="ko-KR" altLang="en-US" dirty="0"/>
              <a:t>로 </a:t>
            </a:r>
            <a:r>
              <a:rPr lang="en-US" altLang="ko-KR" dirty="0"/>
              <a:t>JSP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ko-KR" altLang="en-US" dirty="0" err="1"/>
              <a:t>선언부</a:t>
            </a:r>
            <a:r>
              <a:rPr lang="ko-KR" altLang="en-US" dirty="0"/>
              <a:t> 제외 </a:t>
            </a:r>
            <a:r>
              <a:rPr lang="en-US" altLang="ko-KR" dirty="0"/>
              <a:t>JSP </a:t>
            </a:r>
            <a:r>
              <a:rPr lang="ko-KR" altLang="en-US" dirty="0"/>
              <a:t>문법 사용 안함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FDE0B-3101-66A4-36A5-FAE3CA92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90" y="2426171"/>
            <a:ext cx="2028825" cy="3667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B8F09-E62C-812F-2AA7-9F3ED4AD4A04}"/>
              </a:ext>
            </a:extLst>
          </p:cNvPr>
          <p:cNvSpPr/>
          <p:nvPr/>
        </p:nvSpPr>
        <p:spPr bwMode="auto">
          <a:xfrm>
            <a:off x="827584" y="5691852"/>
            <a:ext cx="1728192" cy="18435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079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9BC83-9FBD-F56B-F96C-3F05B6E0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0" y="1196753"/>
            <a:ext cx="8161143" cy="3456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85B262-3377-B7FF-CB62-29535BB0DCEA}"/>
              </a:ext>
            </a:extLst>
          </p:cNvPr>
          <p:cNvSpPr/>
          <p:nvPr/>
        </p:nvSpPr>
        <p:spPr bwMode="auto">
          <a:xfrm>
            <a:off x="457200" y="1196752"/>
            <a:ext cx="476287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B-2816-EFDB-B8AB-9242D9CB0B74}"/>
              </a:ext>
            </a:extLst>
          </p:cNvPr>
          <p:cNvSpPr txBox="1"/>
          <p:nvPr/>
        </p:nvSpPr>
        <p:spPr>
          <a:xfrm>
            <a:off x="3326904" y="1484784"/>
            <a:ext cx="2901280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JSP</a:t>
            </a:r>
            <a:r>
              <a:rPr lang="ko-KR" altLang="en-US" sz="1600" dirty="0"/>
              <a:t> 선언부만 사용함</a:t>
            </a:r>
            <a:endParaRPr lang="en-US" altLang="ko-KR" sz="1600" dirty="0"/>
          </a:p>
          <a:p>
            <a:r>
              <a:rPr lang="ko-KR" altLang="en-US" sz="1600" dirty="0"/>
              <a:t>나머진 순수 </a:t>
            </a:r>
            <a:r>
              <a:rPr lang="en-US" altLang="ko-KR" sz="1600"/>
              <a:t>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4950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0622A-6361-CFAD-BB65-04410AA3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6" y="1340769"/>
            <a:ext cx="8255484" cy="3256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0637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EC6109F-7BF4-78E9-1846-EBE7F294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736380"/>
            <a:ext cx="3705225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33DBF-D968-E9A9-838E-0623DF59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68760"/>
            <a:ext cx="8229600" cy="3050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6E70E2-0C20-8FFB-5445-7357261D0C4D}"/>
              </a:ext>
            </a:extLst>
          </p:cNvPr>
          <p:cNvSpPr/>
          <p:nvPr/>
        </p:nvSpPr>
        <p:spPr bwMode="auto">
          <a:xfrm>
            <a:off x="683568" y="1836435"/>
            <a:ext cx="4104456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F32C229-136E-D483-A624-5E4E1580F56A}"/>
              </a:ext>
            </a:extLst>
          </p:cNvPr>
          <p:cNvSpPr/>
          <p:nvPr/>
        </p:nvSpPr>
        <p:spPr bwMode="auto">
          <a:xfrm>
            <a:off x="4067944" y="2133240"/>
            <a:ext cx="288032" cy="34476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005A89-9A11-A600-694A-59570CE2C29B}"/>
              </a:ext>
            </a:extLst>
          </p:cNvPr>
          <p:cNvSpPr/>
          <p:nvPr/>
        </p:nvSpPr>
        <p:spPr bwMode="auto">
          <a:xfrm>
            <a:off x="2267744" y="5574500"/>
            <a:ext cx="2304256" cy="2160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0FE39-FA2B-BFF1-0489-A82949817E8D}"/>
              </a:ext>
            </a:extLst>
          </p:cNvPr>
          <p:cNvSpPr txBox="1"/>
          <p:nvPr/>
        </p:nvSpPr>
        <p:spPr>
          <a:xfrm>
            <a:off x="2987824" y="6051306"/>
            <a:ext cx="3168352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뒤에 설명할 </a:t>
            </a:r>
            <a:r>
              <a:rPr lang="en-US" altLang="ko-KR" sz="1600" dirty="0"/>
              <a:t>HTML </a:t>
            </a:r>
            <a:r>
              <a:rPr lang="ko-KR" altLang="en-US" sz="1600" dirty="0"/>
              <a:t>파일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0ACD-7FB2-4930-94D9-A0446C9AF296}"/>
              </a:ext>
            </a:extLst>
          </p:cNvPr>
          <p:cNvSpPr txBox="1"/>
          <p:nvPr/>
        </p:nvSpPr>
        <p:spPr>
          <a:xfrm>
            <a:off x="3851920" y="2910204"/>
            <a:ext cx="3600400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Id</a:t>
            </a:r>
            <a:r>
              <a:rPr lang="ko-KR" altLang="en-US" sz="1600" dirty="0"/>
              <a:t>로 </a:t>
            </a:r>
            <a:r>
              <a:rPr lang="en-US" altLang="ko-KR" sz="1600" dirty="0"/>
              <a:t>&lt;form&gt; </a:t>
            </a:r>
            <a:r>
              <a:rPr lang="ko-KR" altLang="en-US" sz="1600" dirty="0"/>
              <a:t>태그를 객체로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229994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489E0-69C0-59DA-33FD-46960076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6" y="1196752"/>
            <a:ext cx="8534400" cy="463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8B1D1A-6B2E-7EDE-412C-4322643CC13E}"/>
              </a:ext>
            </a:extLst>
          </p:cNvPr>
          <p:cNvSpPr/>
          <p:nvPr/>
        </p:nvSpPr>
        <p:spPr bwMode="auto">
          <a:xfrm>
            <a:off x="745232" y="1196752"/>
            <a:ext cx="3816424" cy="14401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AD92D-2109-78BA-D341-4A24CB7FC4EE}"/>
              </a:ext>
            </a:extLst>
          </p:cNvPr>
          <p:cNvSpPr txBox="1"/>
          <p:nvPr/>
        </p:nvSpPr>
        <p:spPr>
          <a:xfrm>
            <a:off x="3815532" y="1772816"/>
            <a:ext cx="4968552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라디오 버튼은 동일한 이름이 여러 개 존재하기에 </a:t>
            </a:r>
            <a:endParaRPr lang="en-US" altLang="ko-KR" sz="1600" dirty="0"/>
          </a:p>
          <a:p>
            <a:r>
              <a:rPr lang="ko-KR" altLang="en-US" sz="1600" dirty="0"/>
              <a:t>반복문을 통해 </a:t>
            </a:r>
            <a:r>
              <a:rPr lang="en-US" altLang="ko-KR" sz="1600" dirty="0"/>
              <a:t>checked</a:t>
            </a:r>
            <a:r>
              <a:rPr lang="ko-KR" altLang="en-US" sz="1600" dirty="0"/>
              <a:t> 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2939694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2E7C3-FFD6-3AA8-8A54-FAC5630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6108"/>
            <a:ext cx="8229600" cy="3047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59E280-5C96-845C-B093-AC4741A623B4}"/>
              </a:ext>
            </a:extLst>
          </p:cNvPr>
          <p:cNvSpPr/>
          <p:nvPr/>
        </p:nvSpPr>
        <p:spPr bwMode="auto">
          <a:xfrm>
            <a:off x="1259632" y="1466108"/>
            <a:ext cx="6408712" cy="252027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4F707-3B52-43E0-DC33-FC8C12FA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687788"/>
            <a:ext cx="4552950" cy="13335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19F8EA-854F-0DFE-9E92-04BC8F987D07}"/>
              </a:ext>
            </a:extLst>
          </p:cNvPr>
          <p:cNvSpPr/>
          <p:nvPr/>
        </p:nvSpPr>
        <p:spPr bwMode="auto">
          <a:xfrm>
            <a:off x="1835696" y="2834259"/>
            <a:ext cx="4968552" cy="720080"/>
          </a:xfrm>
          <a:prstGeom prst="rect">
            <a:avLst/>
          </a:prstGeom>
          <a:noFill/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34A0043-F7B4-29F9-89D7-5D539AC2453F}"/>
              </a:ext>
            </a:extLst>
          </p:cNvPr>
          <p:cNvSpPr/>
          <p:nvPr/>
        </p:nvSpPr>
        <p:spPr bwMode="auto">
          <a:xfrm>
            <a:off x="3995936" y="3583340"/>
            <a:ext cx="324036" cy="9791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398A-FF8F-E016-338F-00D473BE4159}"/>
              </a:ext>
            </a:extLst>
          </p:cNvPr>
          <p:cNvSpPr txBox="1"/>
          <p:nvPr/>
        </p:nvSpPr>
        <p:spPr>
          <a:xfrm>
            <a:off x="1538772" y="1183154"/>
            <a:ext cx="716428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검증이 끝나면</a:t>
            </a:r>
            <a:r>
              <a:rPr lang="en-US" altLang="ko-KR" sz="1600" dirty="0"/>
              <a:t>, Ajax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Controller </a:t>
            </a:r>
            <a:r>
              <a:rPr lang="ko-KR" altLang="en-US" sz="1600" dirty="0"/>
              <a:t>호출하여 </a:t>
            </a:r>
            <a:r>
              <a:rPr lang="en-US" altLang="ko-KR" sz="1600" dirty="0"/>
              <a:t>DB</a:t>
            </a:r>
            <a:r>
              <a:rPr lang="ko-KR" altLang="en-US" sz="1600" dirty="0"/>
              <a:t>에 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F0E24-D0B9-1DB6-3B06-25F92B45A9E4}"/>
              </a:ext>
            </a:extLst>
          </p:cNvPr>
          <p:cNvSpPr txBox="1"/>
          <p:nvPr/>
        </p:nvSpPr>
        <p:spPr>
          <a:xfrm>
            <a:off x="2843808" y="5863276"/>
            <a:ext cx="4968552" cy="7940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success:function</a:t>
            </a:r>
            <a:r>
              <a:rPr lang="en-US" altLang="ko-KR" sz="1600" dirty="0"/>
              <a:t> (</a:t>
            </a:r>
            <a:r>
              <a:rPr lang="en-US" altLang="ko-KR" sz="1600" dirty="0" err="1">
                <a:solidFill>
                  <a:srgbClr val="FF0000"/>
                </a:solidFill>
              </a:rPr>
              <a:t>json</a:t>
            </a:r>
            <a:r>
              <a:rPr lang="en-US" altLang="ko-KR" sz="1600" dirty="0"/>
              <a:t>){</a:t>
            </a:r>
          </a:p>
          <a:p>
            <a:endParaRPr lang="en-US" altLang="ko-KR" sz="1600" dirty="0"/>
          </a:p>
          <a:p>
            <a:r>
              <a:rPr lang="ko-KR" altLang="en-US" sz="1600" dirty="0"/>
              <a:t>구문의 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 </a:t>
            </a:r>
            <a:r>
              <a:rPr lang="ko-KR" altLang="en-US" sz="1600" dirty="0"/>
              <a:t>객체에 전송되는 </a:t>
            </a:r>
            <a:r>
              <a:rPr lang="en-US" altLang="ko-KR" sz="1600" dirty="0"/>
              <a:t>JSON </a:t>
            </a:r>
            <a:r>
              <a:rPr lang="ko-KR" altLang="en-US" sz="1600" dirty="0"/>
              <a:t>구조 예</a:t>
            </a:r>
          </a:p>
        </p:txBody>
      </p:sp>
    </p:spTree>
    <p:extLst>
      <p:ext uri="{BB962C8B-B14F-4D97-AF65-F5344CB8AC3E}">
        <p14:creationId xmlns:p14="http://schemas.microsoft.com/office/powerpoint/2010/main" val="2207651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958DBD-DD9D-021D-60A5-55338A55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81" y="1268760"/>
            <a:ext cx="8229419" cy="4063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37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등록하기 </a:t>
            </a:r>
            <a:r>
              <a:rPr lang="en-US" altLang="ko-KR" dirty="0"/>
              <a:t>HTML </a:t>
            </a:r>
            <a:r>
              <a:rPr lang="ko-KR" altLang="en-US" dirty="0"/>
              <a:t>전체 소스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CD75D-C8DD-69AA-CEF9-5EAA9411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29600" cy="42003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861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NOTICE</a:t>
            </a:r>
          </a:p>
          <a:p>
            <a:pPr marL="0" indent="0" algn="l">
              <a:buNone/>
            </a:pP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8B90D-EE98-B96D-974B-8E032A8B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6059016" cy="45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8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실행 방법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53375-A7B9-9B6B-0E6C-DE05786A6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86" y="1202740"/>
            <a:ext cx="8218488" cy="4929188"/>
          </a:xfrm>
        </p:spPr>
        <p:txBody>
          <a:bodyPr/>
          <a:lstStyle/>
          <a:p>
            <a:r>
              <a:rPr lang="en-US" altLang="ko-KR" dirty="0"/>
              <a:t>IntelliJ </a:t>
            </a:r>
            <a:r>
              <a:rPr lang="ko-KR" altLang="en-US" dirty="0"/>
              <a:t>상단 오른쪽 실행 버튼 클릭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6682260-9267-4ED0-AF6F-F08B9682D454}"/>
              </a:ext>
            </a:extLst>
          </p:cNvPr>
          <p:cNvSpPr/>
          <p:nvPr/>
        </p:nvSpPr>
        <p:spPr bwMode="auto">
          <a:xfrm>
            <a:off x="1844423" y="2329622"/>
            <a:ext cx="288032" cy="7200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DAEF3-5742-DA0E-7302-A0A7E00B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825352"/>
            <a:ext cx="4200525" cy="495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6C6AAF-897B-B498-F9AD-DFB14E77268E}"/>
              </a:ext>
            </a:extLst>
          </p:cNvPr>
          <p:cNvSpPr/>
          <p:nvPr/>
        </p:nvSpPr>
        <p:spPr bwMode="auto">
          <a:xfrm>
            <a:off x="3148618" y="2041590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4BEA6-2CEA-7097-3799-85AF4A122A24}"/>
              </a:ext>
            </a:extLst>
          </p:cNvPr>
          <p:cNvSpPr txBox="1"/>
          <p:nvPr/>
        </p:nvSpPr>
        <p:spPr>
          <a:xfrm>
            <a:off x="3292906" y="2254894"/>
            <a:ext cx="22319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웹서버 시작 버튼 클릭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55AC73-21EC-EC2B-316E-8096C0D7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6" y="3334641"/>
            <a:ext cx="5917505" cy="29107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5566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961221-D168-F458-8E6D-1EA26C19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7" y="2724869"/>
            <a:ext cx="6800850" cy="3800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로그파일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E15A9-2B36-4B5A-8C34-DE8F6255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752"/>
            <a:ext cx="8105775" cy="12954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EC3145-735F-4E97-83EF-BD9AE6B9444A}"/>
              </a:ext>
            </a:extLst>
          </p:cNvPr>
          <p:cNvSpPr/>
          <p:nvPr/>
        </p:nvSpPr>
        <p:spPr bwMode="auto">
          <a:xfrm>
            <a:off x="2267744" y="2114808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3A351-2C2A-4AAA-8536-ABDD53E02B9F}"/>
              </a:ext>
            </a:extLst>
          </p:cNvPr>
          <p:cNvSpPr txBox="1"/>
          <p:nvPr/>
        </p:nvSpPr>
        <p:spPr>
          <a:xfrm>
            <a:off x="3203848" y="6281741"/>
            <a:ext cx="22319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Logback.xml </a:t>
            </a:r>
            <a:r>
              <a:rPr lang="ko-KR" altLang="en-US" sz="1600" dirty="0"/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D37615-DBDD-446B-B3FF-9D2D7271AF9A}"/>
              </a:ext>
            </a:extLst>
          </p:cNvPr>
          <p:cNvSpPr/>
          <p:nvPr/>
        </p:nvSpPr>
        <p:spPr bwMode="auto">
          <a:xfrm>
            <a:off x="429092" y="2708920"/>
            <a:ext cx="4718972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4DFDC4-D9BA-4D43-B1A2-CED40FCF7D42}"/>
              </a:ext>
            </a:extLst>
          </p:cNvPr>
          <p:cNvSpPr/>
          <p:nvPr/>
        </p:nvSpPr>
        <p:spPr bwMode="auto">
          <a:xfrm>
            <a:off x="611560" y="1268760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7539E6E3-EE4A-4ADA-9AF2-ABD08E285B6D}"/>
              </a:ext>
            </a:extLst>
          </p:cNvPr>
          <p:cNvSpPr/>
          <p:nvPr/>
        </p:nvSpPr>
        <p:spPr bwMode="auto">
          <a:xfrm>
            <a:off x="1187624" y="1556792"/>
            <a:ext cx="288032" cy="115212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1B6136-BFD5-46A7-9BA6-B9DA6CC81379}"/>
              </a:ext>
            </a:extLst>
          </p:cNvPr>
          <p:cNvSpPr/>
          <p:nvPr/>
        </p:nvSpPr>
        <p:spPr bwMode="auto">
          <a:xfrm>
            <a:off x="743694" y="3772262"/>
            <a:ext cx="3600400" cy="30162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C1495-84E1-4858-8493-EA8E33AE7705}"/>
              </a:ext>
            </a:extLst>
          </p:cNvPr>
          <p:cNvSpPr txBox="1"/>
          <p:nvPr/>
        </p:nvSpPr>
        <p:spPr>
          <a:xfrm>
            <a:off x="3906228" y="3996651"/>
            <a:ext cx="2231976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생성할 로그파일명</a:t>
            </a:r>
          </a:p>
        </p:txBody>
      </p:sp>
    </p:spTree>
    <p:extLst>
      <p:ext uri="{BB962C8B-B14F-4D97-AF65-F5344CB8AC3E}">
        <p14:creationId xmlns:p14="http://schemas.microsoft.com/office/powerpoint/2010/main" val="9846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실행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- </a:t>
            </a:r>
            <a:r>
              <a:rPr lang="ko-KR" altLang="en-US" dirty="0"/>
              <a:t>리스트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B1E77-762E-4E00-9A68-167FBD79F8FF}"/>
              </a:ext>
            </a:extLst>
          </p:cNvPr>
          <p:cNvSpPr txBox="1"/>
          <p:nvPr/>
        </p:nvSpPr>
        <p:spPr>
          <a:xfrm>
            <a:off x="1331640" y="3576161"/>
            <a:ext cx="6048672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http://localhost:1</a:t>
            </a:r>
            <a:r>
              <a:rPr lang="en-US" altLang="ko-KR" dirty="0"/>
              <a:t>1</a:t>
            </a:r>
            <a:r>
              <a:rPr lang="ko-KR" altLang="en-US" dirty="0"/>
              <a:t>000/notice/NoticeList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85106-26D0-0270-C8F6-C9787F12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7"/>
          <a:stretch/>
        </p:blipFill>
        <p:spPr>
          <a:xfrm>
            <a:off x="456837" y="1384578"/>
            <a:ext cx="8207376" cy="20626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61812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실행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– </a:t>
            </a:r>
            <a:r>
              <a:rPr lang="ko-KR" altLang="en-US" dirty="0"/>
              <a:t>글쓰기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01FF2E-E2EF-B079-3D68-470B47CD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0" y="1263960"/>
            <a:ext cx="3428004" cy="31731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BDD99-61AC-C7EA-48F4-3CC5F8C44D82}"/>
              </a:ext>
            </a:extLst>
          </p:cNvPr>
          <p:cNvSpPr/>
          <p:nvPr/>
        </p:nvSpPr>
        <p:spPr bwMode="auto">
          <a:xfrm>
            <a:off x="450640" y="4221088"/>
            <a:ext cx="44239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265A98-2801-A339-F82C-1FFDFA6B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96752"/>
            <a:ext cx="4212170" cy="3205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0A07EA-14B1-2D0B-1F17-620DD077C03A}"/>
              </a:ext>
            </a:extLst>
          </p:cNvPr>
          <p:cNvSpPr/>
          <p:nvPr/>
        </p:nvSpPr>
        <p:spPr bwMode="auto">
          <a:xfrm>
            <a:off x="4363520" y="3212976"/>
            <a:ext cx="1170645" cy="30162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0E6737-F940-7D64-BDFE-7B7352604F64}"/>
              </a:ext>
            </a:extLst>
          </p:cNvPr>
          <p:cNvSpPr/>
          <p:nvPr/>
        </p:nvSpPr>
        <p:spPr bwMode="auto">
          <a:xfrm>
            <a:off x="6038221" y="3212975"/>
            <a:ext cx="2376264" cy="86409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6314F83-08C9-EC01-B9F2-EE03E3163149}"/>
              </a:ext>
            </a:extLst>
          </p:cNvPr>
          <p:cNvSpPr/>
          <p:nvPr/>
        </p:nvSpPr>
        <p:spPr bwMode="auto">
          <a:xfrm>
            <a:off x="5541709" y="3284984"/>
            <a:ext cx="49651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BCEF9-1152-7008-B216-16C2E783A16A}"/>
              </a:ext>
            </a:extLst>
          </p:cNvPr>
          <p:cNvSpPr txBox="1"/>
          <p:nvPr/>
        </p:nvSpPr>
        <p:spPr>
          <a:xfrm>
            <a:off x="6182237" y="4047057"/>
            <a:ext cx="194451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 </a:t>
            </a:r>
            <a:r>
              <a:rPr lang="ko-KR" altLang="en-US" sz="1600" dirty="0"/>
              <a:t>전송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FC7B5-BFE2-85AD-61E1-64BE7541D6DC}"/>
              </a:ext>
            </a:extLst>
          </p:cNvPr>
          <p:cNvSpPr txBox="1"/>
          <p:nvPr/>
        </p:nvSpPr>
        <p:spPr>
          <a:xfrm>
            <a:off x="5130577" y="2073158"/>
            <a:ext cx="2662968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크롬 개발자도구</a:t>
            </a:r>
            <a:r>
              <a:rPr lang="en-US" altLang="ko-KR" sz="1600" dirty="0"/>
              <a:t>[F12]</a:t>
            </a:r>
            <a:endParaRPr lang="ko-KR" altLang="en-US" sz="16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EAAF729-41E2-C7E7-42A0-8573D038087B}"/>
              </a:ext>
            </a:extLst>
          </p:cNvPr>
          <p:cNvSpPr/>
          <p:nvPr/>
        </p:nvSpPr>
        <p:spPr bwMode="auto">
          <a:xfrm rot="20894498">
            <a:off x="862988" y="3840891"/>
            <a:ext cx="335995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1EA0C-B500-5D3D-3373-5330B33580E3}"/>
              </a:ext>
            </a:extLst>
          </p:cNvPr>
          <p:cNvSpPr txBox="1"/>
          <p:nvPr/>
        </p:nvSpPr>
        <p:spPr>
          <a:xfrm>
            <a:off x="1127684" y="4023256"/>
            <a:ext cx="4764260" cy="54784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</a:t>
            </a:r>
            <a:r>
              <a:rPr lang="ko-KR" altLang="en-US" sz="1600" dirty="0"/>
              <a:t>를 통해 비동기통신으로 공지사항 글 등록하고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결과를 </a:t>
            </a:r>
            <a:r>
              <a:rPr lang="en-US" altLang="ko-KR" sz="1600" dirty="0"/>
              <a:t>JSON</a:t>
            </a:r>
            <a:r>
              <a:rPr lang="ko-KR" altLang="en-US" sz="1600" dirty="0"/>
              <a:t>으로 받기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842CB7-3CA1-6D86-DAAB-8768C429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2" y="4766767"/>
            <a:ext cx="5385820" cy="1871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AA35F9-C819-2CB3-8761-AB90DEC5726F}"/>
              </a:ext>
            </a:extLst>
          </p:cNvPr>
          <p:cNvSpPr/>
          <p:nvPr/>
        </p:nvSpPr>
        <p:spPr bwMode="auto">
          <a:xfrm>
            <a:off x="457200" y="5737852"/>
            <a:ext cx="5338936" cy="2250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68163-3F86-3F96-9140-97852F90DEDC}"/>
              </a:ext>
            </a:extLst>
          </p:cNvPr>
          <p:cNvSpPr txBox="1"/>
          <p:nvPr/>
        </p:nvSpPr>
        <p:spPr>
          <a:xfrm>
            <a:off x="1934130" y="5990922"/>
            <a:ext cx="194451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등록된 공지사항 글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6BE53EE4-0FD9-9513-13A0-6A6C9F9FE56D}"/>
              </a:ext>
            </a:extLst>
          </p:cNvPr>
          <p:cNvSpPr/>
          <p:nvPr/>
        </p:nvSpPr>
        <p:spPr bwMode="auto">
          <a:xfrm>
            <a:off x="539552" y="4437112"/>
            <a:ext cx="216024" cy="4320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448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실행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– </a:t>
            </a:r>
            <a:r>
              <a:rPr lang="ko-KR" altLang="en-US" dirty="0"/>
              <a:t>상세보기 및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9C385-6607-8BED-5382-B9438FFE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6752"/>
            <a:ext cx="5554960" cy="2320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DA4322-E62A-132B-1985-9441E197A207}"/>
              </a:ext>
            </a:extLst>
          </p:cNvPr>
          <p:cNvSpPr/>
          <p:nvPr/>
        </p:nvSpPr>
        <p:spPr bwMode="auto">
          <a:xfrm>
            <a:off x="971600" y="3140968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3F4CC-9CE4-E6CB-191D-6F9D3AB4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5" y="1886596"/>
            <a:ext cx="4169197" cy="1947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3CC89A-B8E6-BF1B-925B-3EFF2A8A98A8}"/>
              </a:ext>
            </a:extLst>
          </p:cNvPr>
          <p:cNvSpPr/>
          <p:nvPr/>
        </p:nvSpPr>
        <p:spPr bwMode="auto">
          <a:xfrm>
            <a:off x="4697500" y="3298573"/>
            <a:ext cx="81815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7E54E1-5AC4-E6DA-0F42-05681905D281}"/>
              </a:ext>
            </a:extLst>
          </p:cNvPr>
          <p:cNvSpPr/>
          <p:nvPr/>
        </p:nvSpPr>
        <p:spPr bwMode="auto">
          <a:xfrm>
            <a:off x="5876752" y="3183503"/>
            <a:ext cx="2376264" cy="65031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1D465AE-6ADF-3F39-6A41-BE7761C20E1B}"/>
              </a:ext>
            </a:extLst>
          </p:cNvPr>
          <p:cNvSpPr/>
          <p:nvPr/>
        </p:nvSpPr>
        <p:spPr bwMode="auto">
          <a:xfrm>
            <a:off x="5534164" y="3320988"/>
            <a:ext cx="261972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0CD23-7529-21C9-5A51-2A9283675FBB}"/>
              </a:ext>
            </a:extLst>
          </p:cNvPr>
          <p:cNvSpPr txBox="1"/>
          <p:nvPr/>
        </p:nvSpPr>
        <p:spPr>
          <a:xfrm>
            <a:off x="6047376" y="3717032"/>
            <a:ext cx="194451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Ajax </a:t>
            </a:r>
            <a:r>
              <a:rPr lang="ko-KR" altLang="en-US" sz="1600" dirty="0"/>
              <a:t>전송 데이터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2AFBFE4-55D5-C3DF-361B-6D456E0A3DBB}"/>
              </a:ext>
            </a:extLst>
          </p:cNvPr>
          <p:cNvSpPr/>
          <p:nvPr/>
        </p:nvSpPr>
        <p:spPr bwMode="auto">
          <a:xfrm>
            <a:off x="971600" y="3429000"/>
            <a:ext cx="288032" cy="6503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413AEF-571F-3F46-8287-6582B799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2" y="4301653"/>
            <a:ext cx="6534150" cy="2143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38D31D8-5012-CF8D-3554-CA8086D90B6A}"/>
              </a:ext>
            </a:extLst>
          </p:cNvPr>
          <p:cNvSpPr txBox="1"/>
          <p:nvPr/>
        </p:nvSpPr>
        <p:spPr>
          <a:xfrm>
            <a:off x="2262424" y="6093296"/>
            <a:ext cx="1944514" cy="3016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삭제된 공지사항 글</a:t>
            </a:r>
          </a:p>
        </p:txBody>
      </p:sp>
    </p:spTree>
    <p:extLst>
      <p:ext uri="{BB962C8B-B14F-4D97-AF65-F5344CB8AC3E}">
        <p14:creationId xmlns:p14="http://schemas.microsoft.com/office/powerpoint/2010/main" val="3253843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6600" dirty="0">
              <a:latin typeface="+mn-lt"/>
            </a:endParaRPr>
          </a:p>
          <a:p>
            <a:pPr marL="0" indent="0" algn="ctr">
              <a:buNone/>
            </a:pPr>
            <a:r>
              <a:rPr lang="ko-KR" altLang="en-US" sz="6600" dirty="0">
                <a:latin typeface="+mn-l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93477935"/>
      </p:ext>
    </p:extLst>
  </p:cSld>
  <p:clrMapOvr>
    <a:masterClrMapping/>
  </p:clrMapOvr>
</p:sld>
</file>

<file path=ppt/theme/theme1.xml><?xml version="1.0" encoding="utf-8"?>
<a:theme xmlns:a="http://schemas.openxmlformats.org/drawingml/2006/main" name="icn디자인">
  <a:themeElements>
    <a:clrScheme name="icn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cn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FF0000"/>
          </a:solidFill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ctr" latinLnBrk="1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noFill/>
        <a:ln w="41275" cap="flat" cmpd="sng" algn="ctr">
          <a:solidFill>
            <a:srgbClr val="FF0000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icn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10112</TotalTime>
  <Words>2287</Words>
  <Application>Microsoft Office PowerPoint</Application>
  <PresentationFormat>화면 슬라이드 쇼(4:3)</PresentationFormat>
  <Paragraphs>406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굴림</vt:lpstr>
      <vt:lpstr>맑은 고딕</vt:lpstr>
      <vt:lpstr>Arial</vt:lpstr>
      <vt:lpstr>Wingdings</vt:lpstr>
      <vt:lpstr>icn디자인</vt:lpstr>
      <vt:lpstr>Spring Boot + myBatis - 공지사항 만들기 -</vt:lpstr>
      <vt:lpstr>공지사항 만들기 - 탬플릿 코드</vt:lpstr>
      <vt:lpstr>공지사항 만들기 (1)</vt:lpstr>
      <vt:lpstr>공지사항 만들기 (2)</vt:lpstr>
      <vt:lpstr>공지사항 만들기 (3)</vt:lpstr>
      <vt:lpstr>공지사항 만들기 (4)</vt:lpstr>
      <vt:lpstr>공지사항 만들기 (5)</vt:lpstr>
      <vt:lpstr>데이터베이스</vt:lpstr>
      <vt:lpstr>데이터베이스</vt:lpstr>
      <vt:lpstr>데이터베이스</vt:lpstr>
      <vt:lpstr>application.properties (1)</vt:lpstr>
      <vt:lpstr>application.properties (2)</vt:lpstr>
      <vt:lpstr>개발 순서</vt:lpstr>
      <vt:lpstr>DTO 구현 - MsgDTO </vt:lpstr>
      <vt:lpstr>DTO 구현 - DB와 표기 방법  </vt:lpstr>
      <vt:lpstr>DTO 구현 - NoticeDTO </vt:lpstr>
      <vt:lpstr>Mapper</vt:lpstr>
      <vt:lpstr>Mapper 구현 – 인터페이스</vt:lpstr>
      <vt:lpstr>Mapper 구현 – Mapper XML</vt:lpstr>
      <vt:lpstr>Mapper 구현 – Mapper XML 작성법 (1)</vt:lpstr>
      <vt:lpstr>Mapper 구현 – Mapper XML 작성법 (2)</vt:lpstr>
      <vt:lpstr>Mapper 구현 – Mapper XML 전체 코드(1)</vt:lpstr>
      <vt:lpstr>Mapper 구현 – Mapper XML 전체 코드(2)</vt:lpstr>
      <vt:lpstr>Mapper 구현 – Mapper XML 전체 코드(3)</vt:lpstr>
      <vt:lpstr>Service 구현 – 인터페이스 (1)</vt:lpstr>
      <vt:lpstr>Service 구현 – 인터페이스 (2)</vt:lpstr>
      <vt:lpstr>Service 구현 – 자바코드 (1)</vt:lpstr>
      <vt:lpstr>Service 구현 – 코드 작성 방법 (1)</vt:lpstr>
      <vt:lpstr>Service 구현 – 코드 작성 방법 (2)</vt:lpstr>
      <vt:lpstr>Service 구현 – 전체 코드 (1)</vt:lpstr>
      <vt:lpstr>Service 구현 – 전체 코드 (2)</vt:lpstr>
      <vt:lpstr>Service 구현 – 전체 코드 (3)</vt:lpstr>
      <vt:lpstr>Controller 구현</vt:lpstr>
      <vt:lpstr>Controller 전체 소스 (1)</vt:lpstr>
      <vt:lpstr>Controller 전체 소스 (2)</vt:lpstr>
      <vt:lpstr>Controller 전체 소스 (3)</vt:lpstr>
      <vt:lpstr>Controller 전체 소스 (4)</vt:lpstr>
      <vt:lpstr>Controller 전체 소스 (5)</vt:lpstr>
      <vt:lpstr>Controller 전체 소스 (6)</vt:lpstr>
      <vt:lpstr>Controller 전체 소스 (7)</vt:lpstr>
      <vt:lpstr>Controller 전체 소스 (8)</vt:lpstr>
      <vt:lpstr>Controller 전체 소스 (9)</vt:lpstr>
      <vt:lpstr>Controller 전체 소스 (10)</vt:lpstr>
      <vt:lpstr>Controller 전체 소스 (11)</vt:lpstr>
      <vt:lpstr>Controller 전체 소스 (12)</vt:lpstr>
      <vt:lpstr>Controller 전체 소스 (13)</vt:lpstr>
      <vt:lpstr>Controller 전체 소스 (14)</vt:lpstr>
      <vt:lpstr>Controller 전체 소스 (15)</vt:lpstr>
      <vt:lpstr>Controller 전체 소스 (16)</vt:lpstr>
      <vt:lpstr>Controller 전체 소스 (17)</vt:lpstr>
      <vt:lpstr>Controller 전체 소스 (18)</vt:lpstr>
      <vt:lpstr>Controller 전체 소스 (19)</vt:lpstr>
      <vt:lpstr>Controller 전체 소스 (20)</vt:lpstr>
      <vt:lpstr>Controller 전체 소스 (22)</vt:lpstr>
      <vt:lpstr>UI 화면 구현</vt:lpstr>
      <vt:lpstr>UI 화면 구현 폴더 구조</vt:lpstr>
      <vt:lpstr>CSS (1)</vt:lpstr>
      <vt:lpstr>CSS (2)</vt:lpstr>
      <vt:lpstr>JS – jQuery 다운로드 및 적용</vt:lpstr>
      <vt:lpstr>수정보기 화면</vt:lpstr>
      <vt:lpstr>수정보기 HTML 전체 소스 (1)</vt:lpstr>
      <vt:lpstr>수정보기 HTML 전체 소스 (2)</vt:lpstr>
      <vt:lpstr>수정보기 HTML 전체 소스 (3)</vt:lpstr>
      <vt:lpstr>수정보기 HTML 전체 소스 (4)</vt:lpstr>
      <vt:lpstr>수정보기 HTML 전체 소스 (5)</vt:lpstr>
      <vt:lpstr>수정보기 HTML 전체 소스 (6)</vt:lpstr>
      <vt:lpstr>수정보기 HTML 전체 소스 (7)</vt:lpstr>
      <vt:lpstr>상세보기 HTML 화면</vt:lpstr>
      <vt:lpstr>상세보기 HTML 전체 소스 (1)</vt:lpstr>
      <vt:lpstr>상세보기 HTML 전체 소스 (2)</vt:lpstr>
      <vt:lpstr>상세보기 HTML 전체 소스 (3)</vt:lpstr>
      <vt:lpstr>상세보기 HTML 전체 소스 (4)</vt:lpstr>
      <vt:lpstr>상세보기 HTML 전체 소스 (5)</vt:lpstr>
      <vt:lpstr>상세보기 HTML 전체 소스 (6)</vt:lpstr>
      <vt:lpstr>상세보기 HTML 전체 소스 (7)</vt:lpstr>
      <vt:lpstr>상세보기 HTML 전체 소스 (8)</vt:lpstr>
      <vt:lpstr>리스트 HTML 화면</vt:lpstr>
      <vt:lpstr>리스트 HTML 전체 소스 (1)</vt:lpstr>
      <vt:lpstr>리스트 HTML 전체 소스 (2)</vt:lpstr>
      <vt:lpstr>리스트 HTML 전체 소스 (3)</vt:lpstr>
      <vt:lpstr>등록하기 HTML 화면</vt:lpstr>
      <vt:lpstr>등록하기 HTML 주요 내용</vt:lpstr>
      <vt:lpstr>등록하기 HTML 전체 소스 (1)</vt:lpstr>
      <vt:lpstr>등록하기 HTML 전체 소스 (2)</vt:lpstr>
      <vt:lpstr>등록하기 HTML 전체 소스 (3)</vt:lpstr>
      <vt:lpstr>등록하기 HTML 전체 소스 (4)</vt:lpstr>
      <vt:lpstr>등록하기 HTML 전체 소스 (5)</vt:lpstr>
      <vt:lpstr>등록하기 HTML 전체 소스 (6)</vt:lpstr>
      <vt:lpstr>등록하기 HTML 전체 소스 (7)</vt:lpstr>
      <vt:lpstr>공지사항 실행 방법</vt:lpstr>
      <vt:lpstr>공지사항 로그파일 생성</vt:lpstr>
      <vt:lpstr>공지사항 실행 결과 - 리스트</vt:lpstr>
      <vt:lpstr>공지사항 실행 결과 – 글쓰기</vt:lpstr>
      <vt:lpstr>공지사항 실행 결과 – 상세보기 및 삭제</vt:lpstr>
      <vt:lpstr>Q&amp;A </vt:lpstr>
    </vt:vector>
  </TitlesOfParts>
  <Company>FINAL 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블랙에디션</dc:creator>
  <cp:lastModifiedBy>이협건</cp:lastModifiedBy>
  <cp:revision>1864</cp:revision>
  <dcterms:created xsi:type="dcterms:W3CDTF">2008-05-14T14:35:49Z</dcterms:created>
  <dcterms:modified xsi:type="dcterms:W3CDTF">2023-01-30T05:46:32Z</dcterms:modified>
</cp:coreProperties>
</file>